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2"/>
  </p:notesMasterIdLst>
  <p:sldIdLst>
    <p:sldId id="575" r:id="rId2"/>
    <p:sldId id="493" r:id="rId3"/>
    <p:sldId id="494" r:id="rId4"/>
    <p:sldId id="495" r:id="rId5"/>
    <p:sldId id="496" r:id="rId6"/>
    <p:sldId id="497" r:id="rId7"/>
    <p:sldId id="527" r:id="rId8"/>
    <p:sldId id="498" r:id="rId9"/>
    <p:sldId id="272" r:id="rId10"/>
    <p:sldId id="319" r:id="rId11"/>
    <p:sldId id="499" r:id="rId12"/>
    <p:sldId id="501" r:id="rId13"/>
    <p:sldId id="343" r:id="rId14"/>
    <p:sldId id="321" r:id="rId15"/>
    <p:sldId id="395" r:id="rId16"/>
    <p:sldId id="396" r:id="rId17"/>
    <p:sldId id="382" r:id="rId18"/>
    <p:sldId id="568" r:id="rId19"/>
    <p:sldId id="323" r:id="rId20"/>
    <p:sldId id="324" r:id="rId21"/>
    <p:sldId id="345" r:id="rId22"/>
    <p:sldId id="326" r:id="rId23"/>
    <p:sldId id="344" r:id="rId24"/>
    <p:sldId id="500" r:id="rId25"/>
    <p:sldId id="342" r:id="rId26"/>
    <p:sldId id="328" r:id="rId27"/>
    <p:sldId id="330" r:id="rId28"/>
    <p:sldId id="331" r:id="rId29"/>
    <p:sldId id="381" r:id="rId30"/>
    <p:sldId id="379" r:id="rId31"/>
    <p:sldId id="332" r:id="rId32"/>
    <p:sldId id="334" r:id="rId33"/>
    <p:sldId id="335" r:id="rId34"/>
    <p:sldId id="476" r:id="rId35"/>
    <p:sldId id="336" r:id="rId36"/>
    <p:sldId id="472" r:id="rId37"/>
    <p:sldId id="473" r:id="rId38"/>
    <p:sldId id="474" r:id="rId39"/>
    <p:sldId id="475" r:id="rId40"/>
    <p:sldId id="400" r:id="rId41"/>
    <p:sldId id="337" r:id="rId42"/>
    <p:sldId id="329" r:id="rId43"/>
    <p:sldId id="338" r:id="rId44"/>
    <p:sldId id="346" r:id="rId45"/>
    <p:sldId id="347" r:id="rId46"/>
    <p:sldId id="348" r:id="rId47"/>
    <p:sldId id="349" r:id="rId48"/>
    <p:sldId id="351" r:id="rId49"/>
    <p:sldId id="350" r:id="rId50"/>
    <p:sldId id="352" r:id="rId51"/>
    <p:sldId id="569" r:id="rId52"/>
    <p:sldId id="353" r:id="rId53"/>
    <p:sldId id="570" r:id="rId54"/>
    <p:sldId id="571" r:id="rId55"/>
    <p:sldId id="354" r:id="rId56"/>
    <p:sldId id="357" r:id="rId57"/>
    <p:sldId id="572" r:id="rId58"/>
    <p:sldId id="573" r:id="rId59"/>
    <p:sldId id="358" r:id="rId60"/>
    <p:sldId id="574" r:id="rId61"/>
    <p:sldId id="359" r:id="rId62"/>
    <p:sldId id="360" r:id="rId63"/>
    <p:sldId id="361" r:id="rId64"/>
    <p:sldId id="477" r:id="rId65"/>
    <p:sldId id="478" r:id="rId66"/>
    <p:sldId id="479" r:id="rId67"/>
    <p:sldId id="480" r:id="rId68"/>
    <p:sldId id="362" r:id="rId69"/>
    <p:sldId id="393" r:id="rId70"/>
    <p:sldId id="364" r:id="rId71"/>
    <p:sldId id="502" r:id="rId72"/>
    <p:sldId id="365" r:id="rId73"/>
    <p:sldId id="366" r:id="rId74"/>
    <p:sldId id="469" r:id="rId75"/>
    <p:sldId id="367" r:id="rId76"/>
    <p:sldId id="368" r:id="rId77"/>
    <p:sldId id="369" r:id="rId78"/>
    <p:sldId id="370" r:id="rId79"/>
    <p:sldId id="371" r:id="rId80"/>
    <p:sldId id="503" r:id="rId81"/>
    <p:sldId id="372" r:id="rId82"/>
    <p:sldId id="373" r:id="rId83"/>
    <p:sldId id="504" r:id="rId84"/>
    <p:sldId id="509" r:id="rId85"/>
    <p:sldId id="377" r:id="rId86"/>
    <p:sldId id="376" r:id="rId87"/>
    <p:sldId id="397" r:id="rId88"/>
    <p:sldId id="399" r:id="rId89"/>
    <p:sldId id="391" r:id="rId90"/>
    <p:sldId id="299" r:id="rId91"/>
    <p:sldId id="297" r:id="rId92"/>
    <p:sldId id="296" r:id="rId93"/>
    <p:sldId id="283" r:id="rId94"/>
    <p:sldId id="284" r:id="rId95"/>
    <p:sldId id="285" r:id="rId96"/>
    <p:sldId id="286" r:id="rId97"/>
    <p:sldId id="287" r:id="rId98"/>
    <p:sldId id="511" r:id="rId99"/>
    <p:sldId id="512" r:id="rId100"/>
    <p:sldId id="513" r:id="rId101"/>
    <p:sldId id="514" r:id="rId102"/>
    <p:sldId id="515" r:id="rId103"/>
    <p:sldId id="516" r:id="rId104"/>
    <p:sldId id="517" r:id="rId105"/>
    <p:sldId id="519" r:id="rId106"/>
    <p:sldId id="518" r:id="rId107"/>
    <p:sldId id="521" r:id="rId108"/>
    <p:sldId id="524" r:id="rId109"/>
    <p:sldId id="526" r:id="rId110"/>
    <p:sldId id="525" r:id="rId111"/>
    <p:sldId id="520" r:id="rId112"/>
    <p:sldId id="523" r:id="rId113"/>
    <p:sldId id="288" r:id="rId114"/>
    <p:sldId id="261" r:id="rId115"/>
    <p:sldId id="263" r:id="rId116"/>
    <p:sldId id="262" r:id="rId117"/>
    <p:sldId id="266" r:id="rId118"/>
    <p:sldId id="267" r:id="rId119"/>
    <p:sldId id="257" r:id="rId120"/>
    <p:sldId id="264" r:id="rId121"/>
    <p:sldId id="268" r:id="rId122"/>
    <p:sldId id="281" r:id="rId123"/>
    <p:sldId id="282" r:id="rId124"/>
    <p:sldId id="265" r:id="rId125"/>
    <p:sldId id="270" r:id="rId126"/>
    <p:sldId id="269" r:id="rId127"/>
    <p:sldId id="280" r:id="rId128"/>
    <p:sldId id="289" r:id="rId129"/>
    <p:sldId id="290" r:id="rId130"/>
    <p:sldId id="563" r:id="rId131"/>
    <p:sldId id="564" r:id="rId132"/>
    <p:sldId id="565" r:id="rId133"/>
    <p:sldId id="566" r:id="rId134"/>
    <p:sldId id="567" r:id="rId135"/>
    <p:sldId id="401" r:id="rId136"/>
    <p:sldId id="406" r:id="rId137"/>
    <p:sldId id="407" r:id="rId138"/>
    <p:sldId id="408" r:id="rId139"/>
    <p:sldId id="409" r:id="rId140"/>
    <p:sldId id="542" r:id="rId141"/>
    <p:sldId id="543" r:id="rId142"/>
    <p:sldId id="544" r:id="rId143"/>
    <p:sldId id="556" r:id="rId144"/>
    <p:sldId id="557" r:id="rId145"/>
    <p:sldId id="545" r:id="rId146"/>
    <p:sldId id="547" r:id="rId147"/>
    <p:sldId id="548" r:id="rId148"/>
    <p:sldId id="549" r:id="rId149"/>
    <p:sldId id="554" r:id="rId150"/>
    <p:sldId id="553" r:id="rId151"/>
    <p:sldId id="510" r:id="rId152"/>
    <p:sldId id="555" r:id="rId153"/>
    <p:sldId id="558" r:id="rId154"/>
    <p:sldId id="458" r:id="rId155"/>
    <p:sldId id="454" r:id="rId156"/>
    <p:sldId id="452" r:id="rId157"/>
    <p:sldId id="453" r:id="rId158"/>
    <p:sldId id="470" r:id="rId159"/>
    <p:sldId id="459" r:id="rId160"/>
    <p:sldId id="455" r:id="rId161"/>
    <p:sldId id="456" r:id="rId162"/>
    <p:sldId id="457" r:id="rId163"/>
    <p:sldId id="293" r:id="rId164"/>
    <p:sldId id="294" r:id="rId165"/>
    <p:sldId id="528" r:id="rId166"/>
    <p:sldId id="560" r:id="rId167"/>
    <p:sldId id="559" r:id="rId168"/>
    <p:sldId id="529" r:id="rId169"/>
    <p:sldId id="530" r:id="rId170"/>
    <p:sldId id="531" r:id="rId171"/>
    <p:sldId id="532" r:id="rId172"/>
    <p:sldId id="533" r:id="rId173"/>
    <p:sldId id="534" r:id="rId174"/>
    <p:sldId id="535" r:id="rId175"/>
    <p:sldId id="536" r:id="rId176"/>
    <p:sldId id="537" r:id="rId177"/>
    <p:sldId id="538" r:id="rId178"/>
    <p:sldId id="539" r:id="rId179"/>
    <p:sldId id="540" r:id="rId180"/>
    <p:sldId id="541" r:id="rId1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ane Horn" initials="DH" lastIdx="2" clrIdx="0">
    <p:extLst>
      <p:ext uri="{19B8F6BF-5375-455C-9EA6-DF929625EA0E}">
        <p15:presenceInfo xmlns:p15="http://schemas.microsoft.com/office/powerpoint/2012/main" userId="5c498b7709140ee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9" end="180"/>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373ED"/>
    <a:srgbClr val="5918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87271" autoAdjust="0"/>
  </p:normalViewPr>
  <p:slideViewPr>
    <p:cSldViewPr>
      <p:cViewPr varScale="1">
        <p:scale>
          <a:sx n="87" d="100"/>
          <a:sy n="87" d="100"/>
        </p:scale>
        <p:origin x="68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notesMaster" Target="notesMasters/notesMaster1.xml"/><Relationship Id="rId187"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commentAuthors" Target="commentAuthor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EA4871-FB35-4ACB-8BDF-11FE180C42EB}" type="datetimeFigureOut">
              <a:rPr lang="en-US" smtClean="0"/>
              <a:t>11/30/2017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DD5571-A3F1-414C-B905-0AB54C2DAC0D}" type="slidenum">
              <a:rPr lang="en-US" smtClean="0"/>
              <a:t>‹#›</a:t>
            </a:fld>
            <a:endParaRPr lang="en-US"/>
          </a:p>
        </p:txBody>
      </p:sp>
    </p:spTree>
    <p:extLst>
      <p:ext uri="{BB962C8B-B14F-4D97-AF65-F5344CB8AC3E}">
        <p14:creationId xmlns:p14="http://schemas.microsoft.com/office/powerpoint/2010/main" val="2766193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26</a:t>
            </a:fld>
            <a:endParaRPr lang="en-US"/>
          </a:p>
        </p:txBody>
      </p:sp>
    </p:spTree>
    <p:extLst>
      <p:ext uri="{BB962C8B-B14F-4D97-AF65-F5344CB8AC3E}">
        <p14:creationId xmlns:p14="http://schemas.microsoft.com/office/powerpoint/2010/main" val="335934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34</a:t>
            </a:fld>
            <a:endParaRPr lang="en-US"/>
          </a:p>
        </p:txBody>
      </p:sp>
    </p:spTree>
    <p:extLst>
      <p:ext uri="{BB962C8B-B14F-4D97-AF65-F5344CB8AC3E}">
        <p14:creationId xmlns:p14="http://schemas.microsoft.com/office/powerpoint/2010/main" val="1596798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35</a:t>
            </a:fld>
            <a:endParaRPr lang="en-US"/>
          </a:p>
        </p:txBody>
      </p:sp>
    </p:spTree>
    <p:extLst>
      <p:ext uri="{BB962C8B-B14F-4D97-AF65-F5344CB8AC3E}">
        <p14:creationId xmlns:p14="http://schemas.microsoft.com/office/powerpoint/2010/main" val="981229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36</a:t>
            </a:fld>
            <a:endParaRPr lang="en-US"/>
          </a:p>
        </p:txBody>
      </p:sp>
    </p:spTree>
    <p:extLst>
      <p:ext uri="{BB962C8B-B14F-4D97-AF65-F5344CB8AC3E}">
        <p14:creationId xmlns:p14="http://schemas.microsoft.com/office/powerpoint/2010/main" val="3654046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37</a:t>
            </a:fld>
            <a:endParaRPr lang="en-US"/>
          </a:p>
        </p:txBody>
      </p:sp>
    </p:spTree>
    <p:extLst>
      <p:ext uri="{BB962C8B-B14F-4D97-AF65-F5344CB8AC3E}">
        <p14:creationId xmlns:p14="http://schemas.microsoft.com/office/powerpoint/2010/main" val="2036889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38</a:t>
            </a:fld>
            <a:endParaRPr lang="en-US"/>
          </a:p>
        </p:txBody>
      </p:sp>
    </p:spTree>
    <p:extLst>
      <p:ext uri="{BB962C8B-B14F-4D97-AF65-F5344CB8AC3E}">
        <p14:creationId xmlns:p14="http://schemas.microsoft.com/office/powerpoint/2010/main" val="4106625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39</a:t>
            </a:fld>
            <a:endParaRPr lang="en-US"/>
          </a:p>
        </p:txBody>
      </p:sp>
    </p:spTree>
    <p:extLst>
      <p:ext uri="{BB962C8B-B14F-4D97-AF65-F5344CB8AC3E}">
        <p14:creationId xmlns:p14="http://schemas.microsoft.com/office/powerpoint/2010/main" val="2912565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40</a:t>
            </a:fld>
            <a:endParaRPr lang="en-US"/>
          </a:p>
        </p:txBody>
      </p:sp>
    </p:spTree>
    <p:extLst>
      <p:ext uri="{BB962C8B-B14F-4D97-AF65-F5344CB8AC3E}">
        <p14:creationId xmlns:p14="http://schemas.microsoft.com/office/powerpoint/2010/main" val="4164068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41</a:t>
            </a:fld>
            <a:endParaRPr lang="en-US"/>
          </a:p>
        </p:txBody>
      </p:sp>
    </p:spTree>
    <p:extLst>
      <p:ext uri="{BB962C8B-B14F-4D97-AF65-F5344CB8AC3E}">
        <p14:creationId xmlns:p14="http://schemas.microsoft.com/office/powerpoint/2010/main" val="2290058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Autotest</a:t>
            </a:r>
            <a:r>
              <a:rPr lang="en-US" dirty="0"/>
              <a:t> will not run until a set reference is performed (or if there is a firmware mismatch)</a:t>
            </a:r>
          </a:p>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75</a:t>
            </a:fld>
            <a:endParaRPr lang="en-US"/>
          </a:p>
        </p:txBody>
      </p:sp>
    </p:spTree>
    <p:extLst>
      <p:ext uri="{BB962C8B-B14F-4D97-AF65-F5344CB8AC3E}">
        <p14:creationId xmlns:p14="http://schemas.microsoft.com/office/powerpoint/2010/main" val="2094893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76</a:t>
            </a:fld>
            <a:endParaRPr lang="en-US"/>
          </a:p>
        </p:txBody>
      </p:sp>
    </p:spTree>
    <p:extLst>
      <p:ext uri="{BB962C8B-B14F-4D97-AF65-F5344CB8AC3E}">
        <p14:creationId xmlns:p14="http://schemas.microsoft.com/office/powerpoint/2010/main" val="1293942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77</a:t>
            </a:fld>
            <a:endParaRPr lang="en-US"/>
          </a:p>
        </p:txBody>
      </p:sp>
    </p:spTree>
    <p:extLst>
      <p:ext uri="{BB962C8B-B14F-4D97-AF65-F5344CB8AC3E}">
        <p14:creationId xmlns:p14="http://schemas.microsoft.com/office/powerpoint/2010/main" val="1234277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78</a:t>
            </a:fld>
            <a:endParaRPr lang="en-US"/>
          </a:p>
        </p:txBody>
      </p:sp>
    </p:spTree>
    <p:extLst>
      <p:ext uri="{BB962C8B-B14F-4D97-AF65-F5344CB8AC3E}">
        <p14:creationId xmlns:p14="http://schemas.microsoft.com/office/powerpoint/2010/main" val="3285086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86</a:t>
            </a:fld>
            <a:endParaRPr lang="en-US"/>
          </a:p>
        </p:txBody>
      </p:sp>
    </p:spTree>
    <p:extLst>
      <p:ext uri="{BB962C8B-B14F-4D97-AF65-F5344CB8AC3E}">
        <p14:creationId xmlns:p14="http://schemas.microsoft.com/office/powerpoint/2010/main" val="3117324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90</a:t>
            </a:fld>
            <a:endParaRPr lang="en-US"/>
          </a:p>
        </p:txBody>
      </p:sp>
    </p:spTree>
    <p:extLst>
      <p:ext uri="{BB962C8B-B14F-4D97-AF65-F5344CB8AC3E}">
        <p14:creationId xmlns:p14="http://schemas.microsoft.com/office/powerpoint/2010/main" val="2414906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RL – return loss locator…</a:t>
            </a:r>
            <a:endParaRPr lang="en-US" dirty="0"/>
          </a:p>
          <a:p>
            <a:r>
              <a:rPr lang="en-US" dirty="0"/>
              <a:t>If you have a bad end, you look</a:t>
            </a:r>
            <a:r>
              <a:rPr lang="en-US" baseline="0" dirty="0"/>
              <a:t> at the RL data screen, where ever you have the bigger spike, that’s the end you want to start troubleshooting.  If you have spikes in the middle, you have a problem in the middle of the cable.  You can turn pairs on and off, so you can isolate pairs, then you can find the pair that causes the problem, and then terminate the one problem pair/connection.</a:t>
            </a:r>
          </a:p>
          <a:p>
            <a:endParaRPr lang="en-US" baseline="0" dirty="0"/>
          </a:p>
        </p:txBody>
      </p:sp>
      <p:sp>
        <p:nvSpPr>
          <p:cNvPr id="4" name="Slide Number Placeholder 3"/>
          <p:cNvSpPr>
            <a:spLocks noGrp="1"/>
          </p:cNvSpPr>
          <p:nvPr>
            <p:ph type="sldNum" sz="quarter" idx="10"/>
          </p:nvPr>
        </p:nvSpPr>
        <p:spPr/>
        <p:txBody>
          <a:bodyPr/>
          <a:lstStyle/>
          <a:p>
            <a:fld id="{05DD5571-A3F1-414C-B905-0AB54C2DAC0D}" type="slidenum">
              <a:rPr lang="en-US" smtClean="0"/>
              <a:t>112</a:t>
            </a:fld>
            <a:endParaRPr lang="en-US"/>
          </a:p>
        </p:txBody>
      </p:sp>
    </p:spTree>
    <p:extLst>
      <p:ext uri="{BB962C8B-B14F-4D97-AF65-F5344CB8AC3E}">
        <p14:creationId xmlns:p14="http://schemas.microsoft.com/office/powerpoint/2010/main" val="2280165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155</a:t>
            </a:fld>
            <a:endParaRPr lang="en-US"/>
          </a:p>
        </p:txBody>
      </p:sp>
    </p:spTree>
    <p:extLst>
      <p:ext uri="{BB962C8B-B14F-4D97-AF65-F5344CB8AC3E}">
        <p14:creationId xmlns:p14="http://schemas.microsoft.com/office/powerpoint/2010/main" val="1490324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160</a:t>
            </a:fld>
            <a:endParaRPr lang="en-US"/>
          </a:p>
        </p:txBody>
      </p:sp>
    </p:spTree>
    <p:extLst>
      <p:ext uri="{BB962C8B-B14F-4D97-AF65-F5344CB8AC3E}">
        <p14:creationId xmlns:p14="http://schemas.microsoft.com/office/powerpoint/2010/main" val="3394173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161</a:t>
            </a:fld>
            <a:endParaRPr lang="en-US"/>
          </a:p>
        </p:txBody>
      </p:sp>
    </p:spTree>
    <p:extLst>
      <p:ext uri="{BB962C8B-B14F-4D97-AF65-F5344CB8AC3E}">
        <p14:creationId xmlns:p14="http://schemas.microsoft.com/office/powerpoint/2010/main" val="3229205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DD5571-A3F1-414C-B905-0AB54C2DAC0D}" type="slidenum">
              <a:rPr lang="en-US" smtClean="0"/>
              <a:t>162</a:t>
            </a:fld>
            <a:endParaRPr lang="en-US"/>
          </a:p>
        </p:txBody>
      </p:sp>
    </p:spTree>
    <p:extLst>
      <p:ext uri="{BB962C8B-B14F-4D97-AF65-F5344CB8AC3E}">
        <p14:creationId xmlns:p14="http://schemas.microsoft.com/office/powerpoint/2010/main" val="4402281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163</a:t>
            </a:fld>
            <a:endParaRPr lang="en-US"/>
          </a:p>
        </p:txBody>
      </p:sp>
    </p:spTree>
    <p:extLst>
      <p:ext uri="{BB962C8B-B14F-4D97-AF65-F5344CB8AC3E}">
        <p14:creationId xmlns:p14="http://schemas.microsoft.com/office/powerpoint/2010/main" val="1281587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164</a:t>
            </a:fld>
            <a:endParaRPr lang="en-US"/>
          </a:p>
        </p:txBody>
      </p:sp>
    </p:spTree>
    <p:extLst>
      <p:ext uri="{BB962C8B-B14F-4D97-AF65-F5344CB8AC3E}">
        <p14:creationId xmlns:p14="http://schemas.microsoft.com/office/powerpoint/2010/main" val="17387742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165</a:t>
            </a:fld>
            <a:endParaRPr lang="en-US"/>
          </a:p>
        </p:txBody>
      </p:sp>
    </p:spTree>
    <p:extLst>
      <p:ext uri="{BB962C8B-B14F-4D97-AF65-F5344CB8AC3E}">
        <p14:creationId xmlns:p14="http://schemas.microsoft.com/office/powerpoint/2010/main" val="667420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166</a:t>
            </a:fld>
            <a:endParaRPr lang="en-US"/>
          </a:p>
        </p:txBody>
      </p:sp>
    </p:spTree>
    <p:extLst>
      <p:ext uri="{BB962C8B-B14F-4D97-AF65-F5344CB8AC3E}">
        <p14:creationId xmlns:p14="http://schemas.microsoft.com/office/powerpoint/2010/main" val="34340333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167</a:t>
            </a:fld>
            <a:endParaRPr lang="en-US"/>
          </a:p>
        </p:txBody>
      </p:sp>
    </p:spTree>
    <p:extLst>
      <p:ext uri="{BB962C8B-B14F-4D97-AF65-F5344CB8AC3E}">
        <p14:creationId xmlns:p14="http://schemas.microsoft.com/office/powerpoint/2010/main" val="34030320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168</a:t>
            </a:fld>
            <a:endParaRPr lang="en-US"/>
          </a:p>
        </p:txBody>
      </p:sp>
    </p:spTree>
    <p:extLst>
      <p:ext uri="{BB962C8B-B14F-4D97-AF65-F5344CB8AC3E}">
        <p14:creationId xmlns:p14="http://schemas.microsoft.com/office/powerpoint/2010/main" val="1196554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169</a:t>
            </a:fld>
            <a:endParaRPr lang="en-US"/>
          </a:p>
        </p:txBody>
      </p:sp>
    </p:spTree>
    <p:extLst>
      <p:ext uri="{BB962C8B-B14F-4D97-AF65-F5344CB8AC3E}">
        <p14:creationId xmlns:p14="http://schemas.microsoft.com/office/powerpoint/2010/main" val="33219295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170</a:t>
            </a:fld>
            <a:endParaRPr lang="en-US"/>
          </a:p>
        </p:txBody>
      </p:sp>
    </p:spTree>
    <p:extLst>
      <p:ext uri="{BB962C8B-B14F-4D97-AF65-F5344CB8AC3E}">
        <p14:creationId xmlns:p14="http://schemas.microsoft.com/office/powerpoint/2010/main" val="2621287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171</a:t>
            </a:fld>
            <a:endParaRPr lang="en-US"/>
          </a:p>
        </p:txBody>
      </p:sp>
    </p:spTree>
    <p:extLst>
      <p:ext uri="{BB962C8B-B14F-4D97-AF65-F5344CB8AC3E}">
        <p14:creationId xmlns:p14="http://schemas.microsoft.com/office/powerpoint/2010/main" val="7394608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172</a:t>
            </a:fld>
            <a:endParaRPr lang="en-US"/>
          </a:p>
        </p:txBody>
      </p:sp>
    </p:spTree>
    <p:extLst>
      <p:ext uri="{BB962C8B-B14F-4D97-AF65-F5344CB8AC3E}">
        <p14:creationId xmlns:p14="http://schemas.microsoft.com/office/powerpoint/2010/main" val="37471147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173</a:t>
            </a:fld>
            <a:endParaRPr lang="en-US"/>
          </a:p>
        </p:txBody>
      </p:sp>
    </p:spTree>
    <p:extLst>
      <p:ext uri="{BB962C8B-B14F-4D97-AF65-F5344CB8AC3E}">
        <p14:creationId xmlns:p14="http://schemas.microsoft.com/office/powerpoint/2010/main" val="36788437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174</a:t>
            </a:fld>
            <a:endParaRPr lang="en-US"/>
          </a:p>
        </p:txBody>
      </p:sp>
    </p:spTree>
    <p:extLst>
      <p:ext uri="{BB962C8B-B14F-4D97-AF65-F5344CB8AC3E}">
        <p14:creationId xmlns:p14="http://schemas.microsoft.com/office/powerpoint/2010/main" val="534043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175</a:t>
            </a:fld>
            <a:endParaRPr lang="en-US"/>
          </a:p>
        </p:txBody>
      </p:sp>
    </p:spTree>
    <p:extLst>
      <p:ext uri="{BB962C8B-B14F-4D97-AF65-F5344CB8AC3E}">
        <p14:creationId xmlns:p14="http://schemas.microsoft.com/office/powerpoint/2010/main" val="22874990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176</a:t>
            </a:fld>
            <a:endParaRPr lang="en-US"/>
          </a:p>
        </p:txBody>
      </p:sp>
    </p:spTree>
    <p:extLst>
      <p:ext uri="{BB962C8B-B14F-4D97-AF65-F5344CB8AC3E}">
        <p14:creationId xmlns:p14="http://schemas.microsoft.com/office/powerpoint/2010/main" val="20942506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177</a:t>
            </a:fld>
            <a:endParaRPr lang="en-US"/>
          </a:p>
        </p:txBody>
      </p:sp>
    </p:spTree>
    <p:extLst>
      <p:ext uri="{BB962C8B-B14F-4D97-AF65-F5344CB8AC3E}">
        <p14:creationId xmlns:p14="http://schemas.microsoft.com/office/powerpoint/2010/main" val="16883675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178</a:t>
            </a:fld>
            <a:endParaRPr lang="en-US"/>
          </a:p>
        </p:txBody>
      </p:sp>
    </p:spTree>
    <p:extLst>
      <p:ext uri="{BB962C8B-B14F-4D97-AF65-F5344CB8AC3E}">
        <p14:creationId xmlns:p14="http://schemas.microsoft.com/office/powerpoint/2010/main" val="37667363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179</a:t>
            </a:fld>
            <a:endParaRPr lang="en-US"/>
          </a:p>
        </p:txBody>
      </p:sp>
    </p:spTree>
    <p:extLst>
      <p:ext uri="{BB962C8B-B14F-4D97-AF65-F5344CB8AC3E}">
        <p14:creationId xmlns:p14="http://schemas.microsoft.com/office/powerpoint/2010/main" val="3833916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haroni" panose="02010803020104030203" pitchFamily="2" charset="-79"/>
              <a:cs typeface="Aharoni" panose="02010803020104030203" pitchFamily="2" charset="-79"/>
            </a:endParaRPr>
          </a:p>
        </p:txBody>
      </p:sp>
      <p:sp>
        <p:nvSpPr>
          <p:cNvPr id="4" name="Slide Number Placeholder 3"/>
          <p:cNvSpPr>
            <a:spLocks noGrp="1"/>
          </p:cNvSpPr>
          <p:nvPr>
            <p:ph type="sldNum" sz="quarter" idx="10"/>
          </p:nvPr>
        </p:nvSpPr>
        <p:spPr/>
        <p:txBody>
          <a:bodyPr/>
          <a:lstStyle/>
          <a:p>
            <a:fld id="{05DD5571-A3F1-414C-B905-0AB54C2DAC0D}" type="slidenum">
              <a:rPr lang="en-US" smtClean="0"/>
              <a:t>180</a:t>
            </a:fld>
            <a:endParaRPr lang="en-US"/>
          </a:p>
        </p:txBody>
      </p:sp>
    </p:spTree>
    <p:extLst>
      <p:ext uri="{BB962C8B-B14F-4D97-AF65-F5344CB8AC3E}">
        <p14:creationId xmlns:p14="http://schemas.microsoft.com/office/powerpoint/2010/main" val="1441524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image" Target="../media/image3.png"/><Relationship Id="rId4" Type="http://schemas.openxmlformats.org/officeDocument/2006/relationships/slide" Target="../slides/slide97.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image" Target="../media/image3.png"/><Relationship Id="rId4" Type="http://schemas.openxmlformats.org/officeDocument/2006/relationships/slide" Target="../slides/slide90.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image" Target="../media/image3.png"/><Relationship Id="rId4" Type="http://schemas.openxmlformats.org/officeDocument/2006/relationships/slide" Target="../slides/slide1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image" Target="../media/image3.png"/><Relationship Id="rId4" Type="http://schemas.openxmlformats.org/officeDocument/2006/relationships/slide" Target="../slides/slide97.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slide" Target="../slides/slide10.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slide" Target="../slides/slide9.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s/slide66.xml"/><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slide" Target="../slides/slide9.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s/slide9.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slide" Target="../slides/slide90.xml"/><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slide" Target="../slides/slide9.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 Target="../slides/slide66.xml"/><Relationship Id="rId7" Type="http://schemas.openxmlformats.org/officeDocument/2006/relationships/slide" Target="../slides/slide9.xml"/><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251907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34481" y="5744008"/>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266396" y="5744009"/>
            <a:ext cx="402092" cy="417306"/>
          </a:xfrm>
          <a:prstGeom prst="rect">
            <a:avLst/>
          </a:prstGeom>
        </p:spPr>
      </p:pic>
      <p:pic>
        <p:nvPicPr>
          <p:cNvPr id="13" name="Picture 12">
            <a:hlinkClick r:id="rId4" action="ppaction://hlinksldjump" tooltip="Return to One Touch Access Buttons Overview"/>
            <a:hlinkHover r:id="" action="ppaction://noaction" highlightClick="1"/>
          </p:cNvPr>
          <p:cNvPicPr>
            <a:picLocks noChangeAspect="1"/>
          </p:cNvPicPr>
          <p:nvPr userDrawn="1"/>
        </p:nvPicPr>
        <p:blipFill>
          <a:blip r:embed="rId5"/>
          <a:stretch>
            <a:fillRect/>
          </a:stretch>
        </p:blipFill>
        <p:spPr>
          <a:xfrm>
            <a:off x="4223084" y="5690937"/>
            <a:ext cx="568097" cy="539849"/>
          </a:xfrm>
          <a:prstGeom prst="rect">
            <a:avLst/>
          </a:prstGeom>
        </p:spPr>
      </p:pic>
      <p:pic>
        <p:nvPicPr>
          <p:cNvPr id="14" name="Picture 13">
            <a:hlinkClick r:id="rId6" action="ppaction://hlinksldjump" tooltip="Main Menu"/>
            <a:hlinkHover r:id="" action="ppaction://noaction" highlightClick="1"/>
          </p:cNvPr>
          <p:cNvPicPr>
            <a:picLocks noChangeAspect="1"/>
          </p:cNvPicPr>
          <p:nvPr userDrawn="1"/>
        </p:nvPicPr>
        <p:blipFill>
          <a:blip r:embed="rId7"/>
          <a:stretch>
            <a:fillRect/>
          </a:stretch>
        </p:blipFill>
        <p:spPr>
          <a:xfrm>
            <a:off x="10699296" y="108581"/>
            <a:ext cx="600075" cy="641852"/>
          </a:xfrm>
          <a:prstGeom prst="rect">
            <a:avLst/>
          </a:prstGeom>
        </p:spPr>
      </p:pic>
      <p:sp>
        <p:nvSpPr>
          <p:cNvPr id="2" name="TextBox 1"/>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spTree>
    <p:extLst>
      <p:ext uri="{BB962C8B-B14F-4D97-AF65-F5344CB8AC3E}">
        <p14:creationId xmlns:p14="http://schemas.microsoft.com/office/powerpoint/2010/main" val="60770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34481" y="5744008"/>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266396" y="5744009"/>
            <a:ext cx="402092" cy="417306"/>
          </a:xfrm>
          <a:prstGeom prst="rect">
            <a:avLst/>
          </a:prstGeom>
        </p:spPr>
      </p:pic>
      <p:pic>
        <p:nvPicPr>
          <p:cNvPr id="13" name="Picture 12">
            <a:hlinkClick r:id="rId4" action="ppaction://hlinksldjump" tooltip="Return to Certifier Overview"/>
            <a:hlinkHover r:id="" action="ppaction://noaction" highlightClick="1"/>
          </p:cNvPr>
          <p:cNvPicPr>
            <a:picLocks noChangeAspect="1"/>
          </p:cNvPicPr>
          <p:nvPr userDrawn="1"/>
        </p:nvPicPr>
        <p:blipFill>
          <a:blip r:embed="rId5"/>
          <a:stretch>
            <a:fillRect/>
          </a:stretch>
        </p:blipFill>
        <p:spPr>
          <a:xfrm>
            <a:off x="4203032" y="5696519"/>
            <a:ext cx="568097" cy="539849"/>
          </a:xfrm>
          <a:prstGeom prst="rect">
            <a:avLst/>
          </a:prstGeom>
        </p:spPr>
      </p:pic>
      <p:sp>
        <p:nvSpPr>
          <p:cNvPr id="15" name="TextBox 14"/>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pic>
        <p:nvPicPr>
          <p:cNvPr id="16" name="Picture 15">
            <a:hlinkClick r:id="rId6" action="ppaction://hlinksldjump" tooltip="Main Menu"/>
            <a:hlinkHover r:id="" action="ppaction://noaction" highlightClick="1"/>
          </p:cNvPr>
          <p:cNvPicPr>
            <a:picLocks noChangeAspect="1"/>
          </p:cNvPicPr>
          <p:nvPr userDrawn="1"/>
        </p:nvPicPr>
        <p:blipFill>
          <a:blip r:embed="rId7"/>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4007956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99136" y="5817899"/>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331051" y="5817900"/>
            <a:ext cx="402092" cy="417306"/>
          </a:xfrm>
          <a:prstGeom prst="rect">
            <a:avLst/>
          </a:prstGeom>
        </p:spPr>
      </p:pic>
      <p:pic>
        <p:nvPicPr>
          <p:cNvPr id="13" name="Picture 12">
            <a:hlinkClick r:id="rId4" action="ppaction://hlinksldjump" tooltip="Return to Getting Started Overview Menu"/>
            <a:hlinkHover r:id="" action="ppaction://noaction" highlightClick="1"/>
          </p:cNvPr>
          <p:cNvPicPr>
            <a:picLocks noChangeAspect="1"/>
          </p:cNvPicPr>
          <p:nvPr userDrawn="1"/>
        </p:nvPicPr>
        <p:blipFill>
          <a:blip r:embed="rId5"/>
          <a:stretch>
            <a:fillRect/>
          </a:stretch>
        </p:blipFill>
        <p:spPr>
          <a:xfrm>
            <a:off x="4289570" y="5761083"/>
            <a:ext cx="568097" cy="539849"/>
          </a:xfrm>
          <a:prstGeom prst="rect">
            <a:avLst/>
          </a:prstGeom>
        </p:spPr>
      </p:pic>
      <p:pic>
        <p:nvPicPr>
          <p:cNvPr id="14" name="Picture 13"/>
          <p:cNvPicPr>
            <a:picLocks noChangeAspect="1"/>
          </p:cNvPicPr>
          <p:nvPr userDrawn="1"/>
        </p:nvPicPr>
        <p:blipFill rotWithShape="1">
          <a:blip r:embed="rId2"/>
          <a:srcRect r="48828"/>
          <a:stretch/>
        </p:blipFill>
        <p:spPr>
          <a:xfrm>
            <a:off x="4085893" y="805417"/>
            <a:ext cx="2924507" cy="4981575"/>
          </a:xfrm>
          <a:prstGeom prst="rect">
            <a:avLst/>
          </a:prstGeom>
        </p:spPr>
      </p:pic>
      <p:sp>
        <p:nvSpPr>
          <p:cNvPr id="15" name="Rectangle 14"/>
          <p:cNvSpPr/>
          <p:nvPr userDrawn="1"/>
        </p:nvSpPr>
        <p:spPr>
          <a:xfrm>
            <a:off x="4826241" y="1683630"/>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4840813" y="1825400"/>
            <a:ext cx="1207699" cy="2063109"/>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sp>
        <p:nvSpPr>
          <p:cNvPr id="19" name="TextBox 18"/>
          <p:cNvSpPr txBox="1"/>
          <p:nvPr userDrawn="1"/>
        </p:nvSpPr>
        <p:spPr>
          <a:xfrm>
            <a:off x="5117304" y="4702968"/>
            <a:ext cx="755079" cy="307777"/>
          </a:xfrm>
          <a:prstGeom prst="rect">
            <a:avLst/>
          </a:prstGeom>
          <a:noFill/>
        </p:spPr>
        <p:txBody>
          <a:bodyPr wrap="none" rtlCol="0">
            <a:spAutoFit/>
          </a:bodyPr>
          <a:lstStyle/>
          <a:p>
            <a:r>
              <a:rPr lang="en-US" sz="1400" dirty="0">
                <a:solidFill>
                  <a:schemeClr val="bg1">
                    <a:lumMod val="65000"/>
                  </a:schemeClr>
                </a:solidFill>
              </a:rPr>
              <a:t>Remote</a:t>
            </a:r>
          </a:p>
        </p:txBody>
      </p:sp>
      <p:pic>
        <p:nvPicPr>
          <p:cNvPr id="20" name="Picture 19">
            <a:hlinkClick r:id="rId6" action="ppaction://hlinksldjump" tooltip="Main Menu"/>
            <a:hlinkHover r:id="" action="ppaction://noaction" highlightClick="1"/>
          </p:cNvPr>
          <p:cNvPicPr>
            <a:picLocks noChangeAspect="1"/>
          </p:cNvPicPr>
          <p:nvPr userDrawn="1"/>
        </p:nvPicPr>
        <p:blipFill>
          <a:blip r:embed="rId7"/>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1043680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99136" y="5817899"/>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331051" y="5817900"/>
            <a:ext cx="402092" cy="417306"/>
          </a:xfrm>
          <a:prstGeom prst="rect">
            <a:avLst/>
          </a:prstGeom>
        </p:spPr>
      </p:pic>
      <p:pic>
        <p:nvPicPr>
          <p:cNvPr id="13" name="Picture 12">
            <a:hlinkClick r:id="rId4" action="ppaction://hlinksldjump" tooltip="Return to Getting Started Overview Menu"/>
            <a:hlinkHover r:id="" action="ppaction://noaction" highlightClick="1"/>
          </p:cNvPr>
          <p:cNvPicPr>
            <a:picLocks noChangeAspect="1"/>
          </p:cNvPicPr>
          <p:nvPr userDrawn="1"/>
        </p:nvPicPr>
        <p:blipFill>
          <a:blip r:embed="rId5"/>
          <a:stretch>
            <a:fillRect/>
          </a:stretch>
        </p:blipFill>
        <p:spPr>
          <a:xfrm>
            <a:off x="4289570" y="5761083"/>
            <a:ext cx="568097" cy="539849"/>
          </a:xfrm>
          <a:prstGeom prst="rect">
            <a:avLst/>
          </a:prstGeom>
        </p:spPr>
      </p:pic>
      <p:pic>
        <p:nvPicPr>
          <p:cNvPr id="14" name="Picture 13"/>
          <p:cNvPicPr>
            <a:picLocks noChangeAspect="1"/>
          </p:cNvPicPr>
          <p:nvPr userDrawn="1"/>
        </p:nvPicPr>
        <p:blipFill rotWithShape="1">
          <a:blip r:embed="rId2"/>
          <a:srcRect r="48828"/>
          <a:stretch/>
        </p:blipFill>
        <p:spPr>
          <a:xfrm>
            <a:off x="4085893" y="805417"/>
            <a:ext cx="2924507" cy="4981575"/>
          </a:xfrm>
          <a:prstGeom prst="rect">
            <a:avLst/>
          </a:prstGeom>
        </p:spPr>
      </p:pic>
      <p:sp>
        <p:nvSpPr>
          <p:cNvPr id="15" name="Rectangle 14"/>
          <p:cNvSpPr/>
          <p:nvPr userDrawn="1"/>
        </p:nvSpPr>
        <p:spPr>
          <a:xfrm>
            <a:off x="4826241" y="1683630"/>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4840813" y="1825400"/>
            <a:ext cx="1207699" cy="2063109"/>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sp>
        <p:nvSpPr>
          <p:cNvPr id="19" name="TextBox 18"/>
          <p:cNvSpPr txBox="1"/>
          <p:nvPr userDrawn="1"/>
        </p:nvSpPr>
        <p:spPr>
          <a:xfrm>
            <a:off x="5117304" y="4702968"/>
            <a:ext cx="755079" cy="307777"/>
          </a:xfrm>
          <a:prstGeom prst="rect">
            <a:avLst/>
          </a:prstGeom>
          <a:noFill/>
        </p:spPr>
        <p:txBody>
          <a:bodyPr wrap="none" rtlCol="0">
            <a:spAutoFit/>
          </a:bodyPr>
          <a:lstStyle/>
          <a:p>
            <a:r>
              <a:rPr lang="en-US" sz="1400" dirty="0">
                <a:solidFill>
                  <a:schemeClr val="bg1">
                    <a:lumMod val="65000"/>
                  </a:schemeClr>
                </a:solidFill>
              </a:rPr>
              <a:t>Remote</a:t>
            </a:r>
          </a:p>
        </p:txBody>
      </p:sp>
      <p:pic>
        <p:nvPicPr>
          <p:cNvPr id="20" name="Picture 19">
            <a:hlinkClick r:id="rId6" action="ppaction://hlinksldjump" tooltip="Main Menu"/>
            <a:hlinkHover r:id="" action="ppaction://noaction" highlightClick="1"/>
          </p:cNvPr>
          <p:cNvPicPr>
            <a:picLocks noChangeAspect="1"/>
          </p:cNvPicPr>
          <p:nvPr userDrawn="1"/>
        </p:nvPicPr>
        <p:blipFill>
          <a:blip r:embed="rId7"/>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568586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99136" y="5817899"/>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331051" y="5817900"/>
            <a:ext cx="402092" cy="417306"/>
          </a:xfrm>
          <a:prstGeom prst="rect">
            <a:avLst/>
          </a:prstGeom>
        </p:spPr>
      </p:pic>
      <p:pic>
        <p:nvPicPr>
          <p:cNvPr id="13" name="Picture 12">
            <a:hlinkClick r:id="rId4" action="ppaction://hlinksldjump" tooltip="Return to Certifier Overview"/>
            <a:hlinkHover r:id="" action="ppaction://noaction" highlightClick="1"/>
          </p:cNvPr>
          <p:cNvPicPr>
            <a:picLocks noChangeAspect="1"/>
          </p:cNvPicPr>
          <p:nvPr userDrawn="1"/>
        </p:nvPicPr>
        <p:blipFill>
          <a:blip r:embed="rId5"/>
          <a:stretch>
            <a:fillRect/>
          </a:stretch>
        </p:blipFill>
        <p:spPr>
          <a:xfrm>
            <a:off x="4289570" y="5761083"/>
            <a:ext cx="568097" cy="539849"/>
          </a:xfrm>
          <a:prstGeom prst="rect">
            <a:avLst/>
          </a:prstGeom>
        </p:spPr>
      </p:pic>
      <p:pic>
        <p:nvPicPr>
          <p:cNvPr id="14" name="Picture 13"/>
          <p:cNvPicPr>
            <a:picLocks noChangeAspect="1"/>
          </p:cNvPicPr>
          <p:nvPr userDrawn="1"/>
        </p:nvPicPr>
        <p:blipFill rotWithShape="1">
          <a:blip r:embed="rId2"/>
          <a:srcRect r="48828"/>
          <a:stretch/>
        </p:blipFill>
        <p:spPr>
          <a:xfrm>
            <a:off x="4085893" y="805417"/>
            <a:ext cx="2924507" cy="4981575"/>
          </a:xfrm>
          <a:prstGeom prst="rect">
            <a:avLst/>
          </a:prstGeom>
        </p:spPr>
      </p:pic>
      <p:sp>
        <p:nvSpPr>
          <p:cNvPr id="15" name="Rectangle 14"/>
          <p:cNvSpPr/>
          <p:nvPr userDrawn="1"/>
        </p:nvSpPr>
        <p:spPr>
          <a:xfrm>
            <a:off x="4826241" y="1683630"/>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4840813" y="1825400"/>
            <a:ext cx="1207699" cy="2063109"/>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sp>
        <p:nvSpPr>
          <p:cNvPr id="18" name="TextBox 17"/>
          <p:cNvSpPr txBox="1"/>
          <p:nvPr userDrawn="1"/>
        </p:nvSpPr>
        <p:spPr>
          <a:xfrm>
            <a:off x="5117304" y="4702968"/>
            <a:ext cx="755079" cy="307777"/>
          </a:xfrm>
          <a:prstGeom prst="rect">
            <a:avLst/>
          </a:prstGeom>
          <a:noFill/>
        </p:spPr>
        <p:txBody>
          <a:bodyPr wrap="none" rtlCol="0">
            <a:spAutoFit/>
          </a:bodyPr>
          <a:lstStyle/>
          <a:p>
            <a:r>
              <a:rPr lang="en-US" sz="1400" dirty="0">
                <a:solidFill>
                  <a:schemeClr val="bg1">
                    <a:lumMod val="65000"/>
                  </a:schemeClr>
                </a:solidFill>
              </a:rPr>
              <a:t>Remote</a:t>
            </a:r>
          </a:p>
        </p:txBody>
      </p:sp>
    </p:spTree>
    <p:extLst>
      <p:ext uri="{BB962C8B-B14F-4D97-AF65-F5344CB8AC3E}">
        <p14:creationId xmlns:p14="http://schemas.microsoft.com/office/powerpoint/2010/main" val="3270457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6402" y="791563"/>
            <a:ext cx="5715000" cy="4981575"/>
          </a:xfrm>
          <a:prstGeom prst="rect">
            <a:avLst/>
          </a:prstGeom>
        </p:spPr>
      </p:pic>
      <p:sp>
        <p:nvSpPr>
          <p:cNvPr id="9" name="Rectangle 8"/>
          <p:cNvSpPr/>
          <p:nvPr userDrawn="1"/>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884459" y="1669775"/>
            <a:ext cx="310102" cy="1272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hlinkClick r:id="" action="ppaction://hlinkshowjump?jump=nextslide" tooltip="Next slide"/>
            <a:hlinkHover r:id="" action="ppaction://noaction" highlightClick="1"/>
          </p:cNvPr>
          <p:cNvPicPr>
            <a:picLocks noChangeAspect="1"/>
          </p:cNvPicPr>
          <p:nvPr userDrawn="1"/>
        </p:nvPicPr>
        <p:blipFill>
          <a:blip r:embed="rId3"/>
          <a:stretch>
            <a:fillRect/>
          </a:stretch>
        </p:blipFill>
        <p:spPr>
          <a:xfrm>
            <a:off x="3734481" y="5744008"/>
            <a:ext cx="402092" cy="417306"/>
          </a:xfrm>
          <a:prstGeom prst="rect">
            <a:avLst/>
          </a:prstGeom>
        </p:spPr>
      </p:pic>
      <p:pic>
        <p:nvPicPr>
          <p:cNvPr id="12" name="Picture 11">
            <a:hlinkClick r:id="" action="ppaction://hlinkshowjump?jump=previousslide" tooltip="Previous slide"/>
            <a:hlinkHover r:id="" action="ppaction://noaction" highlightClick="1"/>
          </p:cNvPr>
          <p:cNvPicPr>
            <a:picLocks noChangeAspect="1"/>
          </p:cNvPicPr>
          <p:nvPr userDrawn="1"/>
        </p:nvPicPr>
        <p:blipFill>
          <a:blip r:embed="rId3"/>
          <a:stretch>
            <a:fillRect/>
          </a:stretch>
        </p:blipFill>
        <p:spPr>
          <a:xfrm rot="10800000">
            <a:off x="3266396" y="5744009"/>
            <a:ext cx="402092" cy="417306"/>
          </a:xfrm>
          <a:prstGeom prst="rect">
            <a:avLst/>
          </a:prstGeom>
        </p:spPr>
      </p:pic>
      <p:sp>
        <p:nvSpPr>
          <p:cNvPr id="14" name="TextBox 13"/>
          <p:cNvSpPr txBox="1"/>
          <p:nvPr userDrawn="1"/>
        </p:nvSpPr>
        <p:spPr>
          <a:xfrm>
            <a:off x="2212184" y="4692847"/>
            <a:ext cx="556691" cy="307777"/>
          </a:xfrm>
          <a:prstGeom prst="rect">
            <a:avLst/>
          </a:prstGeom>
          <a:noFill/>
        </p:spPr>
        <p:txBody>
          <a:bodyPr wrap="none" rtlCol="0">
            <a:spAutoFit/>
          </a:bodyPr>
          <a:lstStyle/>
          <a:p>
            <a:r>
              <a:rPr lang="en-US" sz="1400" dirty="0">
                <a:solidFill>
                  <a:schemeClr val="bg1">
                    <a:lumMod val="65000"/>
                  </a:schemeClr>
                </a:solidFill>
              </a:rPr>
              <a:t>Local</a:t>
            </a:r>
          </a:p>
        </p:txBody>
      </p:sp>
      <p:pic>
        <p:nvPicPr>
          <p:cNvPr id="15" name="Picture 14">
            <a:hlinkClick r:id="rId4" action="ppaction://hlinksldjump" tooltip="Main Menu"/>
            <a:hlinkHover r:id="" action="ppaction://noaction" highlightClick="1"/>
          </p:cNvPr>
          <p:cNvPicPr>
            <a:picLocks noChangeAspect="1"/>
          </p:cNvPicPr>
          <p:nvPr userDrawn="1"/>
        </p:nvPicPr>
        <p:blipFill>
          <a:blip r:embed="rId5"/>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3858330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881261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a:hlinkClick r:id="rId2" action="ppaction://hlinksldjump" tooltip="Return to Certifier Overview"/>
            <a:hlinkHover r:id="" action="ppaction://noaction" highlightClick="1"/>
          </p:cNvPr>
          <p:cNvPicPr>
            <a:picLocks noChangeAspect="1"/>
          </p:cNvPicPr>
          <p:nvPr userDrawn="1"/>
        </p:nvPicPr>
        <p:blipFill>
          <a:blip r:embed="rId3"/>
          <a:stretch>
            <a:fillRect/>
          </a:stretch>
        </p:blipFill>
        <p:spPr>
          <a:xfrm>
            <a:off x="5179560" y="3294644"/>
            <a:ext cx="568097" cy="539849"/>
          </a:xfrm>
          <a:prstGeom prst="rect">
            <a:avLst/>
          </a:prstGeom>
        </p:spPr>
      </p:pic>
      <p:pic>
        <p:nvPicPr>
          <p:cNvPr id="8" name="Picture 7">
            <a:hlinkClick r:id="rId4" action="ppaction://hlinksldjump" tooltip="Main Menu"/>
            <a:hlinkHover r:id="" action="ppaction://noaction" highlightClick="1"/>
          </p:cNvPr>
          <p:cNvPicPr>
            <a:picLocks noChangeAspect="1"/>
          </p:cNvPicPr>
          <p:nvPr userDrawn="1"/>
        </p:nvPicPr>
        <p:blipFill>
          <a:blip r:embed="rId5"/>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320047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a:hlinkClick r:id="rId2" action="ppaction://hlinksldjump" tooltip="Main Menu"/>
            <a:hlinkHover r:id="" action="ppaction://noaction" highlightClick="1"/>
          </p:cNvPr>
          <p:cNvPicPr>
            <a:picLocks noChangeAspect="1"/>
          </p:cNvPicPr>
          <p:nvPr userDrawn="1"/>
        </p:nvPicPr>
        <p:blipFill>
          <a:blip r:embed="rId3"/>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3852572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a:hlinkClick r:id="" action="ppaction://hlinkshowjump?jump=nextslide" tooltip="Next slide"/>
            <a:hlinkHover r:id="" action="ppaction://noaction" highlightClick="1"/>
          </p:cNvPr>
          <p:cNvPicPr>
            <a:picLocks noChangeAspect="1"/>
          </p:cNvPicPr>
          <p:nvPr userDrawn="1"/>
        </p:nvPicPr>
        <p:blipFill>
          <a:blip r:embed="rId2"/>
          <a:stretch>
            <a:fillRect/>
          </a:stretch>
        </p:blipFill>
        <p:spPr>
          <a:xfrm>
            <a:off x="5964334" y="5615671"/>
            <a:ext cx="402092" cy="417306"/>
          </a:xfrm>
          <a:prstGeom prst="rect">
            <a:avLst/>
          </a:prstGeom>
        </p:spPr>
      </p:pic>
      <p:pic>
        <p:nvPicPr>
          <p:cNvPr id="9" name="Picture 8">
            <a:hlinkClick r:id="" action="ppaction://hlinkshowjump?jump=previousslide" tooltip="Previous slide"/>
            <a:hlinkHover r:id="" action="ppaction://noaction" highlightClick="1"/>
          </p:cNvPr>
          <p:cNvPicPr>
            <a:picLocks noChangeAspect="1"/>
          </p:cNvPicPr>
          <p:nvPr userDrawn="1"/>
        </p:nvPicPr>
        <p:blipFill>
          <a:blip r:embed="rId2"/>
          <a:stretch>
            <a:fillRect/>
          </a:stretch>
        </p:blipFill>
        <p:spPr>
          <a:xfrm rot="10800000">
            <a:off x="5496249" y="5615672"/>
            <a:ext cx="402092" cy="417306"/>
          </a:xfrm>
          <a:prstGeom prst="rect">
            <a:avLst/>
          </a:prstGeom>
        </p:spPr>
      </p:pic>
      <p:pic>
        <p:nvPicPr>
          <p:cNvPr id="10" name="Picture 9">
            <a:hlinkClick r:id="rId3" action="ppaction://hlinksldjump" tooltip="Return to Certifier Overview"/>
            <a:hlinkHover r:id="" action="ppaction://noaction" highlightClick="1"/>
          </p:cNvPr>
          <p:cNvPicPr>
            <a:picLocks noChangeAspect="1"/>
          </p:cNvPicPr>
          <p:nvPr userDrawn="1"/>
        </p:nvPicPr>
        <p:blipFill>
          <a:blip r:embed="rId4"/>
          <a:stretch>
            <a:fillRect/>
          </a:stretch>
        </p:blipFill>
        <p:spPr>
          <a:xfrm>
            <a:off x="6438865" y="5556581"/>
            <a:ext cx="568097" cy="539849"/>
          </a:xfrm>
          <a:prstGeom prst="rect">
            <a:avLst/>
          </a:prstGeom>
        </p:spPr>
      </p:pic>
      <p:pic>
        <p:nvPicPr>
          <p:cNvPr id="11" name="Picture 10">
            <a:hlinkClick r:id="rId5" action="ppaction://hlinksldjump" tooltip="Main Menu"/>
            <a:hlinkHover r:id="" action="ppaction://noaction" highlightClick="1"/>
          </p:cNvPr>
          <p:cNvPicPr>
            <a:picLocks noChangeAspect="1"/>
          </p:cNvPicPr>
          <p:nvPr userDrawn="1"/>
        </p:nvPicPr>
        <p:blipFill>
          <a:blip r:embed="rId6"/>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1300960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7" name="Picture 6">
            <a:hlinkClick r:id="" action="ppaction://hlinkshowjump?jump=nextslide" tooltip="Next slide"/>
            <a:hlinkHover r:id="" action="ppaction://noaction" highlightClick="1"/>
          </p:cNvPr>
          <p:cNvPicPr>
            <a:picLocks noChangeAspect="1"/>
          </p:cNvPicPr>
          <p:nvPr userDrawn="1"/>
        </p:nvPicPr>
        <p:blipFill>
          <a:blip r:embed="rId2"/>
          <a:stretch>
            <a:fillRect/>
          </a:stretch>
        </p:blipFill>
        <p:spPr>
          <a:xfrm>
            <a:off x="5964334" y="5615671"/>
            <a:ext cx="402092" cy="417306"/>
          </a:xfrm>
          <a:prstGeom prst="rect">
            <a:avLst/>
          </a:prstGeom>
        </p:spPr>
      </p:pic>
      <p:pic>
        <p:nvPicPr>
          <p:cNvPr id="9" name="Picture 8">
            <a:hlinkClick r:id="" action="ppaction://hlinkshowjump?jump=previousslide" tooltip="Previous slide"/>
            <a:hlinkHover r:id="" action="ppaction://noaction" highlightClick="1"/>
          </p:cNvPr>
          <p:cNvPicPr>
            <a:picLocks noChangeAspect="1"/>
          </p:cNvPicPr>
          <p:nvPr userDrawn="1"/>
        </p:nvPicPr>
        <p:blipFill>
          <a:blip r:embed="rId2"/>
          <a:stretch>
            <a:fillRect/>
          </a:stretch>
        </p:blipFill>
        <p:spPr>
          <a:xfrm rot="10800000">
            <a:off x="5496249" y="5615672"/>
            <a:ext cx="402092" cy="417306"/>
          </a:xfrm>
          <a:prstGeom prst="rect">
            <a:avLst/>
          </a:prstGeom>
        </p:spPr>
      </p:pic>
      <p:pic>
        <p:nvPicPr>
          <p:cNvPr id="10" name="Picture 9">
            <a:hlinkClick r:id="rId3" action="ppaction://hlinksldjump" tooltip="Return to Certifier Overview"/>
            <a:hlinkHover r:id="" action="ppaction://noaction" highlightClick="1"/>
          </p:cNvPr>
          <p:cNvPicPr>
            <a:picLocks noChangeAspect="1"/>
          </p:cNvPicPr>
          <p:nvPr userDrawn="1"/>
        </p:nvPicPr>
        <p:blipFill>
          <a:blip r:embed="rId4"/>
          <a:stretch>
            <a:fillRect/>
          </a:stretch>
        </p:blipFill>
        <p:spPr>
          <a:xfrm>
            <a:off x="6438865" y="5556581"/>
            <a:ext cx="568097" cy="539849"/>
          </a:xfrm>
          <a:prstGeom prst="rect">
            <a:avLst/>
          </a:prstGeom>
        </p:spPr>
      </p:pic>
      <p:pic>
        <p:nvPicPr>
          <p:cNvPr id="11" name="Picture 10"/>
          <p:cNvPicPr>
            <a:picLocks noChangeAspect="1"/>
          </p:cNvPicPr>
          <p:nvPr userDrawn="1"/>
        </p:nvPicPr>
        <p:blipFill>
          <a:blip r:embed="rId5"/>
          <a:stretch>
            <a:fillRect/>
          </a:stretch>
        </p:blipFill>
        <p:spPr>
          <a:xfrm>
            <a:off x="11352802" y="6486577"/>
            <a:ext cx="371476" cy="367524"/>
          </a:xfrm>
          <a:prstGeom prst="rect">
            <a:avLst/>
          </a:prstGeom>
        </p:spPr>
      </p:pic>
      <p:pic>
        <p:nvPicPr>
          <p:cNvPr id="12" name="Picture 11"/>
          <p:cNvPicPr>
            <a:picLocks noChangeAspect="1"/>
          </p:cNvPicPr>
          <p:nvPr userDrawn="1"/>
        </p:nvPicPr>
        <p:blipFill>
          <a:blip r:embed="rId6"/>
          <a:stretch>
            <a:fillRect/>
          </a:stretch>
        </p:blipFill>
        <p:spPr>
          <a:xfrm>
            <a:off x="11823312" y="6477022"/>
            <a:ext cx="368688" cy="380978"/>
          </a:xfrm>
          <a:prstGeom prst="rect">
            <a:avLst/>
          </a:prstGeom>
        </p:spPr>
      </p:pic>
      <p:pic>
        <p:nvPicPr>
          <p:cNvPr id="13" name="Picture 12">
            <a:hlinkClick r:id="rId7" action="ppaction://hlinksldjump" tooltip="Main Menu"/>
            <a:hlinkHover r:id="" action="ppaction://noaction" highlightClick="1"/>
          </p:cNvPr>
          <p:cNvPicPr>
            <a:picLocks noChangeAspect="1"/>
          </p:cNvPicPr>
          <p:nvPr userDrawn="1"/>
        </p:nvPicPr>
        <p:blipFill>
          <a:blip r:embed="rId8"/>
          <a:stretch>
            <a:fillRect/>
          </a:stretch>
        </p:blipFill>
        <p:spPr>
          <a:xfrm>
            <a:off x="10699296" y="108581"/>
            <a:ext cx="600075" cy="641852"/>
          </a:xfrm>
          <a:prstGeom prst="rect">
            <a:avLst/>
          </a:prstGeom>
        </p:spPr>
      </p:pic>
    </p:spTree>
    <p:extLst>
      <p:ext uri="{BB962C8B-B14F-4D97-AF65-F5344CB8AC3E}">
        <p14:creationId xmlns:p14="http://schemas.microsoft.com/office/powerpoint/2010/main" val="40804087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pic>
        <p:nvPicPr>
          <p:cNvPr id="8" name="Picture 7"/>
          <p:cNvPicPr>
            <a:picLocks noChangeAspect="1"/>
          </p:cNvPicPr>
          <p:nvPr userDrawn="1"/>
        </p:nvPicPr>
        <p:blipFill rotWithShape="1">
          <a:blip r:embed="rId2">
            <a:extLst>
              <a:ext uri="{BEBA8EAE-BF5A-486C-A8C5-ECC9F3942E4B}">
                <a14:imgProps xmlns:a14="http://schemas.microsoft.com/office/drawing/2010/main">
                  <a14:imgLayer r:embed="rId3">
                    <a14:imgEffect>
                      <a14:backgroundRemoval t="0" b="100000" l="0" r="100000">
                        <a14:foregroundMark x1="8299" y1="18923" x2="8299" y2="18923"/>
                        <a14:foregroundMark x1="61826" y1="49538" x2="61826" y2="49538"/>
                        <a14:foregroundMark x1="6224" y1="28000" x2="6224" y2="28000"/>
                        <a14:foregroundMark x1="32158" y1="6000" x2="32158" y2="6000"/>
                        <a14:foregroundMark x1="16183" y1="6769" x2="16183" y2="6769"/>
                        <a14:foregroundMark x1="18050" y1="6615" x2="18050" y2="6615"/>
                        <a14:backgroundMark x1="25726" y1="28923" x2="25726" y2="28923"/>
                        <a14:backgroundMark x1="5809" y1="17846" x2="5809" y2="17846"/>
                        <a14:backgroundMark x1="63071" y1="15231" x2="63071" y2="15231"/>
                        <a14:backgroundMark x1="63278" y1="18000" x2="63278" y2="18000"/>
                        <a14:backgroundMark x1="32365" y1="37846" x2="32365" y2="37846"/>
                      </a14:backgroundRemoval>
                    </a14:imgEffect>
                  </a14:imgLayer>
                </a14:imgProps>
              </a:ext>
            </a:extLst>
          </a:blip>
          <a:srcRect r="32334"/>
          <a:stretch/>
        </p:blipFill>
        <p:spPr>
          <a:xfrm>
            <a:off x="4229846" y="707665"/>
            <a:ext cx="2799107" cy="5578420"/>
          </a:xfrm>
          <a:prstGeom prst="rect">
            <a:avLst/>
          </a:prstGeom>
        </p:spPr>
      </p:pic>
      <p:sp>
        <p:nvSpPr>
          <p:cNvPr id="10" name="Rectangle 9"/>
          <p:cNvSpPr/>
          <p:nvPr userDrawn="1"/>
        </p:nvSpPr>
        <p:spPr>
          <a:xfrm>
            <a:off x="5017273" y="1717482"/>
            <a:ext cx="310102" cy="1351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5283992" y="5000624"/>
            <a:ext cx="755079" cy="307777"/>
          </a:xfrm>
          <a:prstGeom prst="rect">
            <a:avLst/>
          </a:prstGeom>
          <a:noFill/>
        </p:spPr>
        <p:txBody>
          <a:bodyPr wrap="none" rtlCol="0">
            <a:spAutoFit/>
          </a:bodyPr>
          <a:lstStyle/>
          <a:p>
            <a:r>
              <a:rPr lang="en-US" sz="1400" dirty="0">
                <a:solidFill>
                  <a:schemeClr val="bg1">
                    <a:lumMod val="65000"/>
                  </a:schemeClr>
                </a:solidFill>
              </a:rPr>
              <a:t>Remote</a:t>
            </a:r>
          </a:p>
        </p:txBody>
      </p:sp>
    </p:spTree>
    <p:extLst>
      <p:ext uri="{BB962C8B-B14F-4D97-AF65-F5344CB8AC3E}">
        <p14:creationId xmlns:p14="http://schemas.microsoft.com/office/powerpoint/2010/main" val="2017309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2736511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860FCA-6C82-4778-86FD-9FE5C8F8166A}" type="datetimeFigureOut">
              <a:rPr lang="en-US" smtClean="0"/>
              <a:t>11/30/2017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40865161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860FCA-6C82-4778-86FD-9FE5C8F8166A}" type="datetimeFigureOut">
              <a:rPr lang="en-US" smtClean="0"/>
              <a:t>11/30/2017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41376274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860FCA-6C82-4778-86FD-9FE5C8F8166A}" type="datetimeFigureOut">
              <a:rPr lang="en-US" smtClean="0"/>
              <a:t>11/30/2017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1903533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860FCA-6C82-4778-86FD-9FE5C8F8166A}" type="datetimeFigureOut">
              <a:rPr lang="en-US" smtClean="0"/>
              <a:t>11/30/2017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1805022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C860FCA-6C82-4778-86FD-9FE5C8F8166A}" type="datetimeFigureOut">
              <a:rPr lang="en-US" smtClean="0"/>
              <a:t>11/30/2017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4178058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C860FCA-6C82-4778-86FD-9FE5C8F8166A}" type="datetimeFigureOut">
              <a:rPr lang="en-US" smtClean="0"/>
              <a:t>11/30/2017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1902076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2229218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860FCA-6C82-4778-86FD-9FE5C8F8166A}" type="datetimeFigureOut">
              <a:rPr lang="en-US" smtClean="0"/>
              <a:t>11/30/2017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C99F1-C927-45F9-9149-5EA5BD91CD66}" type="slidenum">
              <a:rPr lang="en-US" smtClean="0"/>
              <a:t>‹#›</a:t>
            </a:fld>
            <a:endParaRPr lang="en-US"/>
          </a:p>
        </p:txBody>
      </p:sp>
    </p:spTree>
    <p:extLst>
      <p:ext uri="{BB962C8B-B14F-4D97-AF65-F5344CB8AC3E}">
        <p14:creationId xmlns:p14="http://schemas.microsoft.com/office/powerpoint/2010/main" val="158603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860FCA-6C82-4778-86FD-9FE5C8F8166A}" type="datetimeFigureOut">
              <a:rPr lang="en-US" smtClean="0"/>
              <a:t>11/30/2017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BC99F1-C927-45F9-9149-5EA5BD91CD66}" type="slidenum">
              <a:rPr lang="en-US" smtClean="0"/>
              <a:t>‹#›</a:t>
            </a:fld>
            <a:endParaRPr lang="en-US"/>
          </a:p>
        </p:txBody>
      </p:sp>
    </p:spTree>
    <p:extLst>
      <p:ext uri="{BB962C8B-B14F-4D97-AF65-F5344CB8AC3E}">
        <p14:creationId xmlns:p14="http://schemas.microsoft.com/office/powerpoint/2010/main" val="2171779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9" r:id="rId3"/>
    <p:sldLayoutId id="2147483667" r:id="rId4"/>
    <p:sldLayoutId id="2147483670" r:id="rId5"/>
    <p:sldLayoutId id="2147483668" r:id="rId6"/>
    <p:sldLayoutId id="2147483663" r:id="rId7"/>
    <p:sldLayoutId id="2147483661" r:id="rId8"/>
    <p:sldLayoutId id="2147483662" r:id="rId9"/>
    <p:sldLayoutId id="2147483664" r:id="rId10"/>
    <p:sldLayoutId id="2147483665" r:id="rId11"/>
    <p:sldLayoutId id="2147483666" r:id="rId12"/>
    <p:sldLayoutId id="2147483660" r:id="rId13"/>
    <p:sldLayoutId id="2147483651" r:id="rId14"/>
    <p:sldLayoutId id="2147483652" r:id="rId15"/>
    <p:sldLayoutId id="2147483653" r:id="rId16"/>
    <p:sldLayoutId id="2147483654" r:id="rId17"/>
    <p:sldLayoutId id="2147483655" r:id="rId18"/>
    <p:sldLayoutId id="2147483656" r:id="rId19"/>
    <p:sldLayoutId id="2147483657" r:id="rId20"/>
    <p:sldLayoutId id="2147483658" r:id="rId21"/>
    <p:sldLayoutId id="2147483659"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9.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png"/><Relationship Id="rId7" Type="http://schemas.openxmlformats.org/officeDocument/2006/relationships/slide" Target="slide9.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slide" Target="slide6.xml"/></Relationships>
</file>

<file path=ppt/slides/_rels/slide7.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slide" Target="slide8.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slide" Target="slide6.xml"/><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9.xml"/><Relationship Id="rId5" Type="http://schemas.openxmlformats.org/officeDocument/2006/relationships/image" Target="../media/image3.pn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6.png"/><Relationship Id="rId3" Type="http://schemas.openxmlformats.org/officeDocument/2006/relationships/image" Target="../media/image10.png"/><Relationship Id="rId7" Type="http://schemas.openxmlformats.org/officeDocument/2006/relationships/image" Target="../media/image13.png"/><Relationship Id="rId12" Type="http://schemas.openxmlformats.org/officeDocument/2006/relationships/slide" Target="slide1.xml"/><Relationship Id="rId2" Type="http://schemas.openxmlformats.org/officeDocument/2006/relationships/slide" Target="slide90.xml"/><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slide" Target="slide165.xml"/><Relationship Id="rId5" Type="http://schemas.openxmlformats.org/officeDocument/2006/relationships/image" Target="../media/image11.png"/><Relationship Id="rId10" Type="http://schemas.openxmlformats.org/officeDocument/2006/relationships/slide" Target="slide10.xml"/><Relationship Id="rId4" Type="http://schemas.openxmlformats.org/officeDocument/2006/relationships/slide" Target="slide163.xml"/><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 Target="slide24.xml"/><Relationship Id="rId7" Type="http://schemas.openxmlformats.org/officeDocument/2006/relationships/image" Target="../media/image8.png"/><Relationship Id="rId2" Type="http://schemas.openxmlformats.org/officeDocument/2006/relationships/slide" Target="slide12.xml"/><Relationship Id="rId1" Type="http://schemas.openxmlformats.org/officeDocument/2006/relationships/slideLayout" Target="../slideLayouts/slideLayout4.xml"/><Relationship Id="rId6" Type="http://schemas.openxmlformats.org/officeDocument/2006/relationships/slide" Target="slide79.xml"/><Relationship Id="rId5" Type="http://schemas.openxmlformats.org/officeDocument/2006/relationships/slide" Target="slide70.xml"/><Relationship Id="rId4" Type="http://schemas.openxmlformats.org/officeDocument/2006/relationships/slide" Target="slide4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8.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23.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8.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34.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5.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5.png"/><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9.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5.png"/><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slide" Target="slide41.xml"/><Relationship Id="rId5" Type="http://schemas.openxmlformats.org/officeDocument/2006/relationships/image" Target="../media/image41.png"/><Relationship Id="rId4" Type="http://schemas.openxmlformats.org/officeDocument/2006/relationships/slide" Target="slide40.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video" Target="https://www.youtube.com/embed/TzXz-DvuslU?list=PLMubz8c46TCqXmSaSzsFuUZXKpjdMtkub" TargetMode="External"/><Relationship Id="rId6" Type="http://schemas.openxmlformats.org/officeDocument/2006/relationships/image" Target="../media/image43.png"/><Relationship Id="rId5" Type="http://schemas.openxmlformats.org/officeDocument/2006/relationships/image" Target="../media/image41.png"/><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slide" Target="slide35.xml"/><Relationship Id="rId5" Type="http://schemas.openxmlformats.org/officeDocument/2006/relationships/image" Target="../media/image45.png"/><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47.png"/><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51.png"/><Relationship Id="rId4" Type="http://schemas.openxmlformats.org/officeDocument/2006/relationships/image" Target="../media/image50.png"/></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51.png"/><Relationship Id="rId4" Type="http://schemas.openxmlformats.org/officeDocument/2006/relationships/image" Target="../media/image50.png"/></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52.png"/><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0.png"/></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5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3.png"/></Relationships>
</file>

<file path=ppt/slides/_rels/slide6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64.png"/><Relationship Id="rId5" Type="http://schemas.openxmlformats.org/officeDocument/2006/relationships/image" Target="../media/image8.png"/><Relationship Id="rId4" Type="http://schemas.openxmlformats.org/officeDocument/2006/relationships/image" Target="../media/image63.png"/></Relationships>
</file>

<file path=ppt/slides/_rels/slide6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3.png"/></Relationships>
</file>

<file path=ppt/slides/_rels/slide6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3.png"/></Relationships>
</file>

<file path=ppt/slides/_rels/slide6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63.png"/></Relationships>
</file>

<file path=ppt/slides/_rels/slide6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65.png"/></Relationships>
</file>

<file path=ppt/slides/_rels/slide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8.png"/><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68.png"/></Relationships>
</file>

<file path=ppt/slides/_rels/slide72.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9.png"/><Relationship Id="rId7" Type="http://schemas.openxmlformats.org/officeDocument/2006/relationships/image" Target="../media/image71.png"/><Relationship Id="rId2" Type="http://schemas.openxmlformats.org/officeDocument/2006/relationships/slideLayout" Target="../slideLayouts/slideLayout4.xml"/><Relationship Id="rId1" Type="http://schemas.openxmlformats.org/officeDocument/2006/relationships/video" Target="https://www.youtube.com/embed/9VY5ALuDxz4?rel=0" TargetMode="External"/><Relationship Id="rId6" Type="http://schemas.microsoft.com/office/2007/relationships/hdphoto" Target="../media/hdphoto4.wdp"/><Relationship Id="rId5" Type="http://schemas.openxmlformats.org/officeDocument/2006/relationships/image" Target="../media/image70.png"/><Relationship Id="rId10" Type="http://schemas.openxmlformats.org/officeDocument/2006/relationships/image" Target="../media/image8.png"/><Relationship Id="rId4" Type="http://schemas.microsoft.com/office/2007/relationships/hdphoto" Target="../media/hdphoto3.wdp"/><Relationship Id="rId9" Type="http://schemas.openxmlformats.org/officeDocument/2006/relationships/image" Target="../media/image43.png"/></Relationships>
</file>

<file path=ppt/slides/_rels/slide7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7.png"/><Relationship Id="rId7" Type="http://schemas.openxmlformats.org/officeDocument/2006/relationships/image" Target="../media/image68.png"/><Relationship Id="rId2" Type="http://schemas.openxmlformats.org/officeDocument/2006/relationships/slideLayout" Target="../slideLayouts/slideLayout4.xml"/><Relationship Id="rId1" Type="http://schemas.openxmlformats.org/officeDocument/2006/relationships/video" Target="https://www.youtube.com/embed/qov672tMY50?rel=0" TargetMode="External"/><Relationship Id="rId6" Type="http://schemas.openxmlformats.org/officeDocument/2006/relationships/image" Target="../media/image17.png"/><Relationship Id="rId5" Type="http://schemas.openxmlformats.org/officeDocument/2006/relationships/image" Target="../media/image61.png"/><Relationship Id="rId10" Type="http://schemas.openxmlformats.org/officeDocument/2006/relationships/image" Target="../media/image8.png"/><Relationship Id="rId4" Type="http://schemas.openxmlformats.org/officeDocument/2006/relationships/image" Target="../media/image18.png"/><Relationship Id="rId9" Type="http://schemas.openxmlformats.org/officeDocument/2006/relationships/image" Target="../media/image43.png"/></Relationships>
</file>

<file path=ppt/slides/_rels/slide7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7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74.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73.png"/><Relationship Id="rId5" Type="http://schemas.openxmlformats.org/officeDocument/2006/relationships/image" Target="../media/image17.png"/><Relationship Id="rId4" Type="http://schemas.openxmlformats.org/officeDocument/2006/relationships/image" Target="../media/image61.png"/></Relationships>
</file>

<file path=ppt/slides/_rels/slide7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5.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70.png"/><Relationship Id="rId5" Type="http://schemas.microsoft.com/office/2007/relationships/hdphoto" Target="../media/hdphoto3.wdp"/><Relationship Id="rId4" Type="http://schemas.openxmlformats.org/officeDocument/2006/relationships/image" Target="../media/image69.png"/><Relationship Id="rId9" Type="http://schemas.openxmlformats.org/officeDocument/2006/relationships/image" Target="../media/image18.png"/></Relationships>
</file>

<file path=ppt/slides/_rels/slide7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5.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4.xml"/><Relationship Id="rId1" Type="http://schemas.openxmlformats.org/officeDocument/2006/relationships/video" Target="https://www.youtube.com/embed/u0PU2HGYxoM?rel=0" TargetMode="External"/><Relationship Id="rId6" Type="http://schemas.openxmlformats.org/officeDocument/2006/relationships/image" Target="../media/image43.png"/><Relationship Id="rId5" Type="http://schemas.openxmlformats.org/officeDocument/2006/relationships/image" Target="../media/image80.png"/><Relationship Id="rId4" Type="http://schemas.openxmlformats.org/officeDocument/2006/relationships/image" Target="../media/image79.png"/></Relationships>
</file>

<file path=ppt/slides/_rels/slide7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81.png"/></Relationships>
</file>

<file path=ppt/slides/_rels/slide8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81.png"/></Relationships>
</file>

<file path=ppt/slides/_rels/slide81.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2.png"/><Relationship Id="rId7" Type="http://schemas.microsoft.com/office/2007/relationships/hdphoto" Target="../media/hdphoto3.wdp"/><Relationship Id="rId2" Type="http://schemas.openxmlformats.org/officeDocument/2006/relationships/image" Target="../media/image71.png"/><Relationship Id="rId1" Type="http://schemas.openxmlformats.org/officeDocument/2006/relationships/slideLayout" Target="../slideLayouts/slideLayout4.xml"/><Relationship Id="rId6" Type="http://schemas.openxmlformats.org/officeDocument/2006/relationships/image" Target="../media/image69.png"/><Relationship Id="rId5" Type="http://schemas.microsoft.com/office/2007/relationships/hdphoto" Target="../media/hdphoto4.wdp"/><Relationship Id="rId4" Type="http://schemas.openxmlformats.org/officeDocument/2006/relationships/image" Target="../media/image70.png"/><Relationship Id="rId9" Type="http://schemas.openxmlformats.org/officeDocument/2006/relationships/image" Target="../media/image8.png"/></Relationships>
</file>

<file path=ppt/slides/_rels/slide82.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72.png"/><Relationship Id="rId7" Type="http://schemas.microsoft.com/office/2007/relationships/hdphoto" Target="../media/hdphoto4.wdp"/><Relationship Id="rId2" Type="http://schemas.openxmlformats.org/officeDocument/2006/relationships/image" Target="../media/image71.png"/><Relationship Id="rId1" Type="http://schemas.openxmlformats.org/officeDocument/2006/relationships/slideLayout" Target="../slideLayouts/slideLayout4.xml"/><Relationship Id="rId6" Type="http://schemas.openxmlformats.org/officeDocument/2006/relationships/image" Target="../media/image70.png"/><Relationship Id="rId11" Type="http://schemas.openxmlformats.org/officeDocument/2006/relationships/image" Target="../media/image8.png"/><Relationship Id="rId5" Type="http://schemas.openxmlformats.org/officeDocument/2006/relationships/image" Target="../media/image81.png"/><Relationship Id="rId10" Type="http://schemas.openxmlformats.org/officeDocument/2006/relationships/image" Target="../media/image67.png"/><Relationship Id="rId4" Type="http://schemas.openxmlformats.org/officeDocument/2006/relationships/image" Target="../media/image82.png"/><Relationship Id="rId9" Type="http://schemas.microsoft.com/office/2007/relationships/hdphoto" Target="../media/hdphoto3.wdp"/></Relationships>
</file>

<file path=ppt/slides/_rels/slide83.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70.png"/><Relationship Id="rId7" Type="http://schemas.openxmlformats.org/officeDocument/2006/relationships/image" Target="../media/image71.png"/><Relationship Id="rId2" Type="http://schemas.openxmlformats.org/officeDocument/2006/relationships/image" Target="../media/image82.png"/><Relationship Id="rId1" Type="http://schemas.openxmlformats.org/officeDocument/2006/relationships/slideLayout" Target="../slideLayouts/slideLayout4.xml"/><Relationship Id="rId6" Type="http://schemas.microsoft.com/office/2007/relationships/hdphoto" Target="../media/hdphoto3.wdp"/><Relationship Id="rId5" Type="http://schemas.openxmlformats.org/officeDocument/2006/relationships/image" Target="../media/image69.png"/><Relationship Id="rId10" Type="http://schemas.openxmlformats.org/officeDocument/2006/relationships/image" Target="../media/image8.png"/><Relationship Id="rId4" Type="http://schemas.microsoft.com/office/2007/relationships/hdphoto" Target="../media/hdphoto4.wdp"/><Relationship Id="rId9" Type="http://schemas.openxmlformats.org/officeDocument/2006/relationships/image" Target="../media/image81.png"/></Relationships>
</file>

<file path=ppt/slides/_rels/slide8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xml"/><Relationship Id="rId4" Type="http://schemas.openxmlformats.org/officeDocument/2006/relationships/image" Target="../media/image81.png"/></Relationships>
</file>

<file path=ppt/slides/_rels/slide85.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81.png"/><Relationship Id="rId2" Type="http://schemas.openxmlformats.org/officeDocument/2006/relationships/image" Target="../media/image71.png"/><Relationship Id="rId1" Type="http://schemas.openxmlformats.org/officeDocument/2006/relationships/slideLayout" Target="../slideLayouts/slideLayout4.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86.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8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1.png"/><Relationship Id="rId1" Type="http://schemas.openxmlformats.org/officeDocument/2006/relationships/slideLayout" Target="../slideLayouts/slideLayout4.xml"/><Relationship Id="rId4" Type="http://schemas.openxmlformats.org/officeDocument/2006/relationships/image" Target="../media/image86.png"/></Relationships>
</file>

<file path=ppt/slides/_rels/slide88.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81.png"/><Relationship Id="rId2" Type="http://schemas.openxmlformats.org/officeDocument/2006/relationships/image" Target="../media/image71.png"/><Relationship Id="rId1" Type="http://schemas.openxmlformats.org/officeDocument/2006/relationships/slideLayout" Target="../slideLayouts/slideLayout4.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89.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90.png"/><Relationship Id="rId2" Type="http://schemas.openxmlformats.org/officeDocument/2006/relationships/image" Target="../media/image81.png"/><Relationship Id="rId1" Type="http://schemas.openxmlformats.org/officeDocument/2006/relationships/slideLayout" Target="../slideLayouts/slideLayout4.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6.png"/></Relationships>
</file>

<file path=ppt/slides/_rels/slide90.xml.rels><?xml version="1.0" encoding="UTF-8" standalone="yes"?>
<Relationships xmlns="http://schemas.openxmlformats.org/package/2006/relationships"><Relationship Id="rId8" Type="http://schemas.openxmlformats.org/officeDocument/2006/relationships/slide" Target="slide94.xml"/><Relationship Id="rId13" Type="http://schemas.openxmlformats.org/officeDocument/2006/relationships/slide" Target="slide91.xml"/><Relationship Id="rId3" Type="http://schemas.openxmlformats.org/officeDocument/2006/relationships/image" Target="../media/image91.png"/><Relationship Id="rId7" Type="http://schemas.openxmlformats.org/officeDocument/2006/relationships/slide" Target="slide114.xml"/><Relationship Id="rId12" Type="http://schemas.openxmlformats.org/officeDocument/2006/relationships/slide" Target="slide125.xml"/><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slide" Target="slide93.xml"/><Relationship Id="rId11" Type="http://schemas.openxmlformats.org/officeDocument/2006/relationships/slide" Target="slide135.xml"/><Relationship Id="rId5" Type="http://schemas.openxmlformats.org/officeDocument/2006/relationships/slide" Target="slide97.xml"/><Relationship Id="rId10" Type="http://schemas.openxmlformats.org/officeDocument/2006/relationships/slide" Target="slide113.xml"/><Relationship Id="rId4" Type="http://schemas.openxmlformats.org/officeDocument/2006/relationships/slide" Target="slide96.xml"/><Relationship Id="rId9" Type="http://schemas.openxmlformats.org/officeDocument/2006/relationships/slide" Target="slide95.xml"/></Relationships>
</file>

<file path=ppt/slides/_rels/slide91.xml.rels><?xml version="1.0" encoding="UTF-8" standalone="yes"?>
<Relationships xmlns="http://schemas.openxmlformats.org/package/2006/relationships"><Relationship Id="rId8" Type="http://schemas.openxmlformats.org/officeDocument/2006/relationships/slide" Target="slide97.xml"/><Relationship Id="rId13" Type="http://schemas.openxmlformats.org/officeDocument/2006/relationships/slide" Target="slide91.xml"/><Relationship Id="rId3" Type="http://schemas.openxmlformats.org/officeDocument/2006/relationships/slide" Target="slide114.xml"/><Relationship Id="rId7" Type="http://schemas.openxmlformats.org/officeDocument/2006/relationships/slide" Target="slide93.xml"/><Relationship Id="rId12" Type="http://schemas.openxmlformats.org/officeDocument/2006/relationships/image" Target="../media/image95.png"/><Relationship Id="rId2" Type="http://schemas.openxmlformats.org/officeDocument/2006/relationships/image" Target="../media/image91.png"/><Relationship Id="rId16" Type="http://schemas.openxmlformats.org/officeDocument/2006/relationships/image" Target="../media/image98.png"/><Relationship Id="rId1" Type="http://schemas.openxmlformats.org/officeDocument/2006/relationships/slideLayout" Target="../slideLayouts/slideLayout11.xml"/><Relationship Id="rId6" Type="http://schemas.openxmlformats.org/officeDocument/2006/relationships/slide" Target="slide125.xml"/><Relationship Id="rId11" Type="http://schemas.openxmlformats.org/officeDocument/2006/relationships/image" Target="../media/image94.png"/><Relationship Id="rId5" Type="http://schemas.openxmlformats.org/officeDocument/2006/relationships/slide" Target="slide135.xml"/><Relationship Id="rId15" Type="http://schemas.openxmlformats.org/officeDocument/2006/relationships/image" Target="../media/image97.jpeg"/><Relationship Id="rId10" Type="http://schemas.openxmlformats.org/officeDocument/2006/relationships/image" Target="../media/image93.png"/><Relationship Id="rId4" Type="http://schemas.openxmlformats.org/officeDocument/2006/relationships/slide" Target="slide95.xml"/><Relationship Id="rId9" Type="http://schemas.openxmlformats.org/officeDocument/2006/relationships/image" Target="../media/image92.png"/><Relationship Id="rId14" Type="http://schemas.openxmlformats.org/officeDocument/2006/relationships/image" Target="../media/image96.png"/></Relationships>
</file>

<file path=ppt/slides/_rels/slide92.xml.rels><?xml version="1.0" encoding="UTF-8" standalone="yes"?>
<Relationships xmlns="http://schemas.openxmlformats.org/package/2006/relationships"><Relationship Id="rId8" Type="http://schemas.openxmlformats.org/officeDocument/2006/relationships/slide" Target="slide97.xml"/><Relationship Id="rId3" Type="http://schemas.openxmlformats.org/officeDocument/2006/relationships/slide" Target="slide114.xml"/><Relationship Id="rId7" Type="http://schemas.openxmlformats.org/officeDocument/2006/relationships/slide" Target="slide93.xml"/><Relationship Id="rId2" Type="http://schemas.openxmlformats.org/officeDocument/2006/relationships/image" Target="../media/image91.png"/><Relationship Id="rId1" Type="http://schemas.openxmlformats.org/officeDocument/2006/relationships/slideLayout" Target="../slideLayouts/slideLayout11.xml"/><Relationship Id="rId6" Type="http://schemas.openxmlformats.org/officeDocument/2006/relationships/slide" Target="slide125.xml"/><Relationship Id="rId5" Type="http://schemas.openxmlformats.org/officeDocument/2006/relationships/slide" Target="slide135.xml"/><Relationship Id="rId4" Type="http://schemas.openxmlformats.org/officeDocument/2006/relationships/slide" Target="slide95.xml"/><Relationship Id="rId9" Type="http://schemas.openxmlformats.org/officeDocument/2006/relationships/image" Target="../media/image99.png"/></Relationships>
</file>

<file path=ppt/slides/_rels/slide93.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image" Target="../media/image91.png"/><Relationship Id="rId1" Type="http://schemas.openxmlformats.org/officeDocument/2006/relationships/slideLayout" Target="../slideLayouts/slideLayout11.xml"/></Relationships>
</file>

<file path=ppt/slides/_rels/slide94.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image" Target="../media/image91.png"/><Relationship Id="rId1" Type="http://schemas.openxmlformats.org/officeDocument/2006/relationships/slideLayout" Target="../slideLayouts/slideLayout11.xml"/></Relationships>
</file>

<file path=ppt/slides/_rels/slide95.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image" Target="../media/image91.png"/><Relationship Id="rId1" Type="http://schemas.openxmlformats.org/officeDocument/2006/relationships/slideLayout" Target="../slideLayouts/slideLayout11.xml"/></Relationships>
</file>

<file path=ppt/slides/_rels/slide9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slide" Target="slide66.xml"/><Relationship Id="rId1" Type="http://schemas.openxmlformats.org/officeDocument/2006/relationships/slideLayout" Target="../slideLayouts/slideLayout11.xml"/><Relationship Id="rId4" Type="http://schemas.openxmlformats.org/officeDocument/2006/relationships/image" Target="../media/image101.png"/></Relationships>
</file>

<file path=ppt/slides/_rels/slide97.xml.rels><?xml version="1.0" encoding="UTF-8" standalone="yes"?>
<Relationships xmlns="http://schemas.openxmlformats.org/package/2006/relationships"><Relationship Id="rId3" Type="http://schemas.openxmlformats.org/officeDocument/2006/relationships/slide" Target="slide66.xml"/><Relationship Id="rId7" Type="http://schemas.openxmlformats.org/officeDocument/2006/relationships/slide" Target="slide154.xml"/><Relationship Id="rId2" Type="http://schemas.openxmlformats.org/officeDocument/2006/relationships/image" Target="../media/image91.png"/><Relationship Id="rId1" Type="http://schemas.openxmlformats.org/officeDocument/2006/relationships/slideLayout" Target="../slideLayouts/slideLayout11.xml"/><Relationship Id="rId6" Type="http://schemas.openxmlformats.org/officeDocument/2006/relationships/slide" Target="slide98.xml"/><Relationship Id="rId5" Type="http://schemas.openxmlformats.org/officeDocument/2006/relationships/slide" Target="slide139.xml"/><Relationship Id="rId4" Type="http://schemas.openxmlformats.org/officeDocument/2006/relationships/slide" Target="slide135.xml"/></Relationships>
</file>

<file path=ppt/slides/_rels/slide9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9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103.png"/><Relationship Id="rId4" Type="http://schemas.openxmlformats.org/officeDocument/2006/relationships/image" Target="../media/image102.png"/></Relationships>
</file>

<file path=ppt/slides/_rels/slide10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04.png"/></Relationships>
</file>

<file path=ppt/slides/_rels/slide10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105.png"/><Relationship Id="rId4" Type="http://schemas.openxmlformats.org/officeDocument/2006/relationships/image" Target="../media/image104.png"/></Relationships>
</file>

<file path=ppt/slides/_rels/slide10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06.png"/></Relationships>
</file>

<file path=ppt/slides/_rels/slide10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07.png"/></Relationships>
</file>

<file path=ppt/slides/_rels/slide10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08.png"/></Relationships>
</file>

<file path=ppt/slides/_rels/slide10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09.png"/></Relationships>
</file>

<file path=ppt/slides/_rels/slide10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10.png"/></Relationships>
</file>

<file path=ppt/slides/_rels/slide10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111.png"/></Relationships>
</file>

<file path=ppt/slides/_rels/slide10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111.png"/></Relationships>
</file>

<file path=ppt/slides/_rels/slide10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111.png"/></Relationships>
</file>

<file path=ppt/slides/_rels/slide1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112.png"/><Relationship Id="rId4" Type="http://schemas.openxmlformats.org/officeDocument/2006/relationships/image" Target="../media/image111.png"/></Relationships>
</file>

<file path=ppt/slides/_rels/slide1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113.png"/><Relationship Id="rId4" Type="http://schemas.openxmlformats.org/officeDocument/2006/relationships/image" Target="../media/image109.png"/></Relationships>
</file>

<file path=ppt/slides/_rels/slide1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9.png"/></Relationships>
</file>

<file path=ppt/slides/_rels/slide113.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image" Target="../media/image91.png"/><Relationship Id="rId1" Type="http://schemas.openxmlformats.org/officeDocument/2006/relationships/slideLayout" Target="../slideLayouts/slideLayout11.xml"/><Relationship Id="rId6" Type="http://schemas.openxmlformats.org/officeDocument/2006/relationships/image" Target="../media/image116.png"/><Relationship Id="rId5" Type="http://schemas.openxmlformats.org/officeDocument/2006/relationships/hyperlink" Target="mailto:support@softing.us" TargetMode="External"/><Relationship Id="rId4" Type="http://schemas.openxmlformats.org/officeDocument/2006/relationships/hyperlink" Target="mailto:sales@softing.us" TargetMode="Externa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17.png"/><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8.png"/><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8.png"/><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8.png"/><Relationship Id="rId1" Type="http://schemas.openxmlformats.org/officeDocument/2006/relationships/slideLayout" Target="../slideLayouts/slideLayout3.xml"/></Relationships>
</file>

<file path=ppt/slides/_rels/slide12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8.png"/><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3" Type="http://schemas.openxmlformats.org/officeDocument/2006/relationships/slide" Target="slide125.xml"/><Relationship Id="rId2" Type="http://schemas.openxmlformats.org/officeDocument/2006/relationships/image" Target="../media/image119.png"/><Relationship Id="rId1" Type="http://schemas.openxmlformats.org/officeDocument/2006/relationships/slideLayout" Target="../slideLayouts/slideLayout3.xml"/><Relationship Id="rId4" Type="http://schemas.openxmlformats.org/officeDocument/2006/relationships/slide" Target="slide90.xml"/></Relationships>
</file>

<file path=ppt/slides/_rels/slide1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9.png"/><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6.png"/><Relationship Id="rId7" Type="http://schemas.openxmlformats.org/officeDocument/2006/relationships/image" Target="../media/image122.png"/><Relationship Id="rId2" Type="http://schemas.openxmlformats.org/officeDocument/2006/relationships/image" Target="../media/image119.png"/><Relationship Id="rId1" Type="http://schemas.openxmlformats.org/officeDocument/2006/relationships/slideLayout" Target="../slideLayouts/slideLayout3.xml"/><Relationship Id="rId6" Type="http://schemas.openxmlformats.org/officeDocument/2006/relationships/image" Target="../media/image121.png"/><Relationship Id="rId5" Type="http://schemas.microsoft.com/office/2007/relationships/hdphoto" Target="../media/hdphoto7.wdp"/><Relationship Id="rId4" Type="http://schemas.openxmlformats.org/officeDocument/2006/relationships/image" Target="../media/image120.png"/></Relationships>
</file>

<file path=ppt/slides/_rels/slide12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21.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22.png"/></Relationships>
</file>

<file path=ppt/slides/_rels/slide12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21.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22.png"/></Relationships>
</file>

<file path=ppt/slides/_rels/slide12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22.png"/><Relationship Id="rId1" Type="http://schemas.openxmlformats.org/officeDocument/2006/relationships/slideLayout" Target="../slideLayouts/slideLayout3.xml"/><Relationship Id="rId6" Type="http://schemas.openxmlformats.org/officeDocument/2006/relationships/image" Target="../media/image8.png"/><Relationship Id="rId5" Type="http://schemas.microsoft.com/office/2007/relationships/hdphoto" Target="../media/hdphoto7.wdp"/><Relationship Id="rId4" Type="http://schemas.openxmlformats.org/officeDocument/2006/relationships/image" Target="../media/image121.png"/></Relationships>
</file>

<file path=ppt/slides/_rels/slide1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6.png"/><Relationship Id="rId7" Type="http://schemas.openxmlformats.org/officeDocument/2006/relationships/image" Target="../media/image122.png"/><Relationship Id="rId2" Type="http://schemas.openxmlformats.org/officeDocument/2006/relationships/image" Target="../media/image119.png"/><Relationship Id="rId1" Type="http://schemas.openxmlformats.org/officeDocument/2006/relationships/slideLayout" Target="../slideLayouts/slideLayout3.xml"/><Relationship Id="rId6" Type="http://schemas.openxmlformats.org/officeDocument/2006/relationships/image" Target="../media/image121.png"/><Relationship Id="rId5" Type="http://schemas.microsoft.com/office/2007/relationships/hdphoto" Target="../media/hdphoto7.wdp"/><Relationship Id="rId4" Type="http://schemas.openxmlformats.org/officeDocument/2006/relationships/image" Target="../media/image120.png"/></Relationships>
</file>

<file path=ppt/slides/_rels/slide131.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122.png"/><Relationship Id="rId2" Type="http://schemas.openxmlformats.org/officeDocument/2006/relationships/image" Target="../media/image119.png"/><Relationship Id="rId1" Type="http://schemas.openxmlformats.org/officeDocument/2006/relationships/slideLayout" Target="../slideLayouts/slideLayout3.xml"/><Relationship Id="rId6" Type="http://schemas.openxmlformats.org/officeDocument/2006/relationships/image" Target="../media/image121.png"/><Relationship Id="rId5" Type="http://schemas.microsoft.com/office/2007/relationships/hdphoto" Target="../media/hdphoto7.wdp"/><Relationship Id="rId4" Type="http://schemas.openxmlformats.org/officeDocument/2006/relationships/image" Target="../media/image120.png"/></Relationships>
</file>

<file path=ppt/slides/_rels/slide132.xml.rels><?xml version="1.0" encoding="UTF-8" standalone="yes"?>
<Relationships xmlns="http://schemas.openxmlformats.org/package/2006/relationships"><Relationship Id="rId3" Type="http://schemas.microsoft.com/office/2007/relationships/hdphoto" Target="../media/hdphoto7.wdp"/><Relationship Id="rId7" Type="http://schemas.openxmlformats.org/officeDocument/2006/relationships/image" Target="../media/image8.png"/><Relationship Id="rId2" Type="http://schemas.openxmlformats.org/officeDocument/2006/relationships/image" Target="../media/image120.png"/><Relationship Id="rId1" Type="http://schemas.openxmlformats.org/officeDocument/2006/relationships/slideLayout" Target="../slideLayouts/slideLayout3.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13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21.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24.png"/><Relationship Id="rId4" Type="http://schemas.openxmlformats.org/officeDocument/2006/relationships/image" Target="../media/image122.png"/></Relationships>
</file>

<file path=ppt/slides/_rels/slide13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png"/><Relationship Id="rId1" Type="http://schemas.openxmlformats.org/officeDocument/2006/relationships/slideLayout" Target="../slideLayouts/slideLayout3.xml"/></Relationships>
</file>

<file path=ppt/slides/_rels/slide13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81.png"/></Relationships>
</file>

<file path=ppt/slides/_rels/slide13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81.png"/><Relationship Id="rId1" Type="http://schemas.openxmlformats.org/officeDocument/2006/relationships/slideLayout" Target="../slideLayouts/slideLayout5.xml"/><Relationship Id="rId4" Type="http://schemas.openxmlformats.org/officeDocument/2006/relationships/image" Target="../media/image72.png"/></Relationships>
</file>

<file path=ppt/slides/_rels/slide137.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81.png"/><Relationship Id="rId2" Type="http://schemas.openxmlformats.org/officeDocument/2006/relationships/image" Target="../media/image71.png"/><Relationship Id="rId1" Type="http://schemas.openxmlformats.org/officeDocument/2006/relationships/slideLayout" Target="../slideLayouts/slideLayout5.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138.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90.png"/><Relationship Id="rId2" Type="http://schemas.openxmlformats.org/officeDocument/2006/relationships/image" Target="../media/image81.png"/><Relationship Id="rId1" Type="http://schemas.openxmlformats.org/officeDocument/2006/relationships/slideLayout" Target="../slideLayouts/slideLayout5.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6.png"/></Relationships>
</file>

<file path=ppt/slides/_rels/slide13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 Target="slide145.xml"/><Relationship Id="rId7" Type="http://schemas.openxmlformats.org/officeDocument/2006/relationships/image" Target="../media/image18.png"/><Relationship Id="rId2" Type="http://schemas.openxmlformats.org/officeDocument/2006/relationships/slide" Target="slide140.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slide" Target="slide151.xml"/><Relationship Id="rId4" Type="http://schemas.openxmlformats.org/officeDocument/2006/relationships/slide" Target="slide149.xml"/><Relationship Id="rId9" Type="http://schemas.openxmlformats.org/officeDocument/2006/relationships/image" Target="../media/image8.png"/></Relationships>
</file>

<file path=ppt/slides/_rels/slide1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4" Type="http://schemas.openxmlformats.org/officeDocument/2006/relationships/slide" Target="slide139.xml"/></Relationships>
</file>

<file path=ppt/slides/_rels/slide141.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slide" Target="slide139.xml"/></Relationships>
</file>

<file path=ppt/slides/_rels/slide142.xml.rels><?xml version="1.0" encoding="UTF-8" standalone="yes"?>
<Relationships xmlns="http://schemas.openxmlformats.org/package/2006/relationships"><Relationship Id="rId3" Type="http://schemas.openxmlformats.org/officeDocument/2006/relationships/image" Target="../media/image127.png"/><Relationship Id="rId7"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5.xml"/><Relationship Id="rId6" Type="http://schemas.openxmlformats.org/officeDocument/2006/relationships/slide" Target="slide145.xml"/><Relationship Id="rId5" Type="http://schemas.openxmlformats.org/officeDocument/2006/relationships/slide" Target="slide139.xml"/><Relationship Id="rId4" Type="http://schemas.openxmlformats.org/officeDocument/2006/relationships/slide" Target="slide143.xml"/></Relationships>
</file>

<file path=ppt/slides/_rels/slide14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5.xml"/><Relationship Id="rId6" Type="http://schemas.openxmlformats.org/officeDocument/2006/relationships/image" Target="../media/image81.png"/><Relationship Id="rId5" Type="http://schemas.openxmlformats.org/officeDocument/2006/relationships/image" Target="../media/image84.png"/><Relationship Id="rId4" Type="http://schemas.openxmlformats.org/officeDocument/2006/relationships/image" Target="../media/image83.png"/></Relationships>
</file>

<file path=ppt/slides/_rels/slide1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5.png"/><Relationship Id="rId7" Type="http://schemas.openxmlformats.org/officeDocument/2006/relationships/image" Target="../media/image90.png"/><Relationship Id="rId2" Type="http://schemas.openxmlformats.org/officeDocument/2006/relationships/image" Target="../media/image81.png"/><Relationship Id="rId1" Type="http://schemas.openxmlformats.org/officeDocument/2006/relationships/slideLayout" Target="../slideLayouts/slideLayout5.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6.png"/></Relationships>
</file>

<file path=ppt/slides/_rels/slide1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139.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1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5" Type="http://schemas.openxmlformats.org/officeDocument/2006/relationships/slide" Target="slide139.xml"/><Relationship Id="rId4" Type="http://schemas.openxmlformats.org/officeDocument/2006/relationships/image" Target="../media/image48.png"/></Relationships>
</file>

<file path=ppt/slides/_rels/slide1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slide" Target="slide139.xml"/></Relationships>
</file>

<file path=ppt/slides/_rels/slide1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8.png"/><Relationship Id="rId1" Type="http://schemas.openxmlformats.org/officeDocument/2006/relationships/slideLayout" Target="../slideLayouts/slideLayout5.xml"/><Relationship Id="rId6" Type="http://schemas.openxmlformats.org/officeDocument/2006/relationships/slide" Target="slide139.xml"/><Relationship Id="rId5" Type="http://schemas.openxmlformats.org/officeDocument/2006/relationships/image" Target="../media/image8.png"/><Relationship Id="rId4" Type="http://schemas.openxmlformats.org/officeDocument/2006/relationships/image" Target="../media/image50.png"/></Relationships>
</file>

<file path=ppt/slides/_rels/slide1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139.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15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slide" Target="slide139.xml"/></Relationships>
</file>

<file path=ppt/slides/_rels/slide1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5" Type="http://schemas.openxmlformats.org/officeDocument/2006/relationships/slide" Target="slide139.xml"/><Relationship Id="rId4" Type="http://schemas.openxmlformats.org/officeDocument/2006/relationships/image" Target="../media/image19.png"/></Relationships>
</file>

<file path=ppt/slides/_rels/slide1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5" Type="http://schemas.openxmlformats.org/officeDocument/2006/relationships/slide" Target="slide139.xml"/><Relationship Id="rId4" Type="http://schemas.openxmlformats.org/officeDocument/2006/relationships/image" Target="../media/image20.png"/></Relationships>
</file>

<file path=ppt/slides/_rels/slide153.xml.rels><?xml version="1.0" encoding="UTF-8" standalone="yes"?>
<Relationships xmlns="http://schemas.openxmlformats.org/package/2006/relationships"><Relationship Id="rId8" Type="http://schemas.openxmlformats.org/officeDocument/2006/relationships/slide" Target="slide149.xml"/><Relationship Id="rId3" Type="http://schemas.openxmlformats.org/officeDocument/2006/relationships/image" Target="../media/image18.png"/><Relationship Id="rId7" Type="http://schemas.openxmlformats.org/officeDocument/2006/relationships/slide" Target="slide145.xml"/><Relationship Id="rId2" Type="http://schemas.openxmlformats.org/officeDocument/2006/relationships/image" Target="../media/image17.png"/><Relationship Id="rId1" Type="http://schemas.openxmlformats.org/officeDocument/2006/relationships/slideLayout" Target="../slideLayouts/slideLayout5.xml"/><Relationship Id="rId6" Type="http://schemas.openxmlformats.org/officeDocument/2006/relationships/slide" Target="slide140.xml"/><Relationship Id="rId5" Type="http://schemas.openxmlformats.org/officeDocument/2006/relationships/slide" Target="slide139.xml"/><Relationship Id="rId4" Type="http://schemas.openxmlformats.org/officeDocument/2006/relationships/image" Target="../media/image20.png"/><Relationship Id="rId9" Type="http://schemas.openxmlformats.org/officeDocument/2006/relationships/slide" Target="slide151.xml"/></Relationships>
</file>

<file path=ppt/slides/_rels/slide1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4" Type="http://schemas.openxmlformats.org/officeDocument/2006/relationships/image" Target="../media/image74.png"/></Relationships>
</file>

<file path=ppt/slides/_rels/slide15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74.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73.png"/><Relationship Id="rId5" Type="http://schemas.openxmlformats.org/officeDocument/2006/relationships/image" Target="../media/image17.png"/><Relationship Id="rId4" Type="http://schemas.openxmlformats.org/officeDocument/2006/relationships/image" Target="../media/image61.png"/></Relationships>
</file>

<file path=ppt/slides/_rels/slide15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9.png"/><Relationship Id="rId7" Type="http://schemas.openxmlformats.org/officeDocument/2006/relationships/image" Target="../media/image43.png"/><Relationship Id="rId2" Type="http://schemas.openxmlformats.org/officeDocument/2006/relationships/slideLayout" Target="../slideLayouts/slideLayout5.xml"/><Relationship Id="rId1" Type="http://schemas.openxmlformats.org/officeDocument/2006/relationships/video" Target="https://www.youtube.com/embed/9VY5ALuDxz4?rel=0" TargetMode="External"/><Relationship Id="rId6" Type="http://schemas.microsoft.com/office/2007/relationships/hdphoto" Target="../media/hdphoto4.wdp"/><Relationship Id="rId5" Type="http://schemas.openxmlformats.org/officeDocument/2006/relationships/image" Target="../media/image70.png"/><Relationship Id="rId10" Type="http://schemas.openxmlformats.org/officeDocument/2006/relationships/image" Target="../media/image8.png"/><Relationship Id="rId4" Type="http://schemas.microsoft.com/office/2007/relationships/hdphoto" Target="../media/hdphoto3.wdp"/><Relationship Id="rId9" Type="http://schemas.openxmlformats.org/officeDocument/2006/relationships/image" Target="../media/image73.png"/></Relationships>
</file>

<file path=ppt/slides/_rels/slide15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7.png"/><Relationship Id="rId7" Type="http://schemas.openxmlformats.org/officeDocument/2006/relationships/image" Target="../media/image68.png"/><Relationship Id="rId2" Type="http://schemas.openxmlformats.org/officeDocument/2006/relationships/slideLayout" Target="../slideLayouts/slideLayout5.xml"/><Relationship Id="rId1" Type="http://schemas.openxmlformats.org/officeDocument/2006/relationships/video" Target="https://www.youtube.com/embed/qov672tMY50?rel=0" TargetMode="External"/><Relationship Id="rId6" Type="http://schemas.openxmlformats.org/officeDocument/2006/relationships/image" Target="../media/image17.png"/><Relationship Id="rId5" Type="http://schemas.openxmlformats.org/officeDocument/2006/relationships/image" Target="../media/image61.png"/><Relationship Id="rId10" Type="http://schemas.openxmlformats.org/officeDocument/2006/relationships/image" Target="../media/image8.png"/><Relationship Id="rId4" Type="http://schemas.openxmlformats.org/officeDocument/2006/relationships/image" Target="../media/image18.png"/><Relationship Id="rId9" Type="http://schemas.openxmlformats.org/officeDocument/2006/relationships/image" Target="../media/image43.png"/></Relationships>
</file>

<file path=ppt/slides/_rels/slide1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5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60.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5.png"/><Relationship Id="rId7" Type="http://schemas.microsoft.com/office/2007/relationships/hdphoto" Target="../media/hdphoto4.wdp"/><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70.png"/><Relationship Id="rId5" Type="http://schemas.microsoft.com/office/2007/relationships/hdphoto" Target="../media/hdphoto3.wdp"/><Relationship Id="rId4" Type="http://schemas.openxmlformats.org/officeDocument/2006/relationships/image" Target="../media/image69.png"/><Relationship Id="rId9" Type="http://schemas.openxmlformats.org/officeDocument/2006/relationships/image" Target="../media/image18.png"/></Relationships>
</file>

<file path=ppt/slides/_rels/slide16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5.png"/></Relationships>
</file>

<file path=ppt/slides/_rels/slide16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video" Target="https://www.youtube.com/embed/u0PU2HGYxoM?rel=0" TargetMode="External"/><Relationship Id="rId6" Type="http://schemas.openxmlformats.org/officeDocument/2006/relationships/image" Target="../media/image43.png"/><Relationship Id="rId5" Type="http://schemas.openxmlformats.org/officeDocument/2006/relationships/image" Target="../media/image80.png"/><Relationship Id="rId4" Type="http://schemas.openxmlformats.org/officeDocument/2006/relationships/image" Target="../media/image79.png"/></Relationships>
</file>

<file path=ppt/slides/_rels/slide163.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21.xml"/><Relationship Id="rId1" Type="http://schemas.openxmlformats.org/officeDocument/2006/relationships/slideLayout" Target="../slideLayouts/slideLayout11.xml"/><Relationship Id="rId5" Type="http://schemas.microsoft.com/office/2007/relationships/hdphoto" Target="../media/hdphoto8.wdp"/><Relationship Id="rId4" Type="http://schemas.openxmlformats.org/officeDocument/2006/relationships/image" Target="../media/image129.png"/></Relationships>
</file>

<file path=ppt/slides/_rels/slide164.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22.xml"/><Relationship Id="rId1" Type="http://schemas.openxmlformats.org/officeDocument/2006/relationships/slideLayout" Target="../slideLayouts/slideLayout11.xml"/><Relationship Id="rId5" Type="http://schemas.microsoft.com/office/2007/relationships/hdphoto" Target="../media/hdphoto8.wdp"/><Relationship Id="rId4" Type="http://schemas.openxmlformats.org/officeDocument/2006/relationships/image" Target="../media/image129.png"/></Relationships>
</file>

<file path=ppt/slides/_rels/slide16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166.xml.rels><?xml version="1.0" encoding="UTF-8" standalone="yes"?>
<Relationships xmlns="http://schemas.openxmlformats.org/package/2006/relationships"><Relationship Id="rId3" Type="http://schemas.openxmlformats.org/officeDocument/2006/relationships/image" Target="../media/image130.png"/><Relationship Id="rId7" Type="http://schemas.microsoft.com/office/2007/relationships/hdphoto" Target="../media/hdphoto9.wdp"/><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image" Target="../media/image132.png"/><Relationship Id="rId5" Type="http://schemas.openxmlformats.org/officeDocument/2006/relationships/image" Target="../media/image131.png"/><Relationship Id="rId4" Type="http://schemas.openxmlformats.org/officeDocument/2006/relationships/image" Target="../media/image8.png"/></Relationships>
</file>

<file path=ppt/slides/_rels/slide16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25.xml"/><Relationship Id="rId1" Type="http://schemas.openxmlformats.org/officeDocument/2006/relationships/slideLayout" Target="../slideLayouts/slideLayout11.xml"/><Relationship Id="rId4" Type="http://schemas.openxmlformats.org/officeDocument/2006/relationships/slide" Target="slide168.xml"/></Relationships>
</file>

<file path=ppt/slides/_rels/slide168.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169.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27.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4.png"/><Relationship Id="rId9" Type="http://schemas.openxmlformats.org/officeDocument/2006/relationships/slide" Target="slide173.xml"/><Relationship Id="rId14" Type="http://schemas.openxmlformats.org/officeDocument/2006/relationships/slide" Target="slide178.xml"/></Relationships>
</file>

<file path=ppt/slides/_rels/slide170.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28.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5.png"/><Relationship Id="rId9" Type="http://schemas.openxmlformats.org/officeDocument/2006/relationships/slide" Target="slide173.xml"/><Relationship Id="rId14" Type="http://schemas.openxmlformats.org/officeDocument/2006/relationships/slide" Target="slide178.xml"/></Relationships>
</file>

<file path=ppt/slides/_rels/slide171.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29.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6.png"/><Relationship Id="rId9" Type="http://schemas.openxmlformats.org/officeDocument/2006/relationships/slide" Target="slide173.xml"/><Relationship Id="rId14" Type="http://schemas.openxmlformats.org/officeDocument/2006/relationships/slide" Target="slide178.xml"/></Relationships>
</file>

<file path=ppt/slides/_rels/slide172.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0.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7.png"/><Relationship Id="rId9" Type="http://schemas.openxmlformats.org/officeDocument/2006/relationships/slide" Target="slide173.xml"/><Relationship Id="rId14" Type="http://schemas.openxmlformats.org/officeDocument/2006/relationships/slide" Target="slide178.xml"/></Relationships>
</file>

<file path=ppt/slides/_rels/slide173.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1.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8.png"/><Relationship Id="rId9" Type="http://schemas.openxmlformats.org/officeDocument/2006/relationships/slide" Target="slide173.xml"/><Relationship Id="rId14" Type="http://schemas.openxmlformats.org/officeDocument/2006/relationships/slide" Target="slide178.xml"/></Relationships>
</file>

<file path=ppt/slides/_rels/slide174.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2.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39.png"/><Relationship Id="rId9" Type="http://schemas.openxmlformats.org/officeDocument/2006/relationships/slide" Target="slide173.xml"/><Relationship Id="rId14" Type="http://schemas.openxmlformats.org/officeDocument/2006/relationships/slide" Target="slide178.xml"/></Relationships>
</file>

<file path=ppt/slides/_rels/slide175.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3.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0.png"/><Relationship Id="rId9" Type="http://schemas.openxmlformats.org/officeDocument/2006/relationships/slide" Target="slide173.xml"/><Relationship Id="rId14" Type="http://schemas.openxmlformats.org/officeDocument/2006/relationships/slide" Target="slide178.xml"/></Relationships>
</file>

<file path=ppt/slides/_rels/slide176.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4.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1.png"/><Relationship Id="rId9" Type="http://schemas.openxmlformats.org/officeDocument/2006/relationships/slide" Target="slide173.xml"/><Relationship Id="rId14" Type="http://schemas.openxmlformats.org/officeDocument/2006/relationships/slide" Target="slide178.xml"/></Relationships>
</file>

<file path=ppt/slides/_rels/slide177.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5.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2.png"/><Relationship Id="rId9" Type="http://schemas.openxmlformats.org/officeDocument/2006/relationships/slide" Target="slide173.xml"/><Relationship Id="rId14" Type="http://schemas.openxmlformats.org/officeDocument/2006/relationships/slide" Target="slide178.xml"/></Relationships>
</file>

<file path=ppt/slides/_rels/slide178.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6.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3.png"/><Relationship Id="rId9" Type="http://schemas.openxmlformats.org/officeDocument/2006/relationships/slide" Target="slide173.xml"/><Relationship Id="rId14" Type="http://schemas.openxmlformats.org/officeDocument/2006/relationships/slide" Target="slide178.xml"/></Relationships>
</file>

<file path=ppt/slides/_rels/slide179.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7.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4.png"/><Relationship Id="rId9" Type="http://schemas.openxmlformats.org/officeDocument/2006/relationships/slide" Target="slide173.xml"/><Relationship Id="rId14" Type="http://schemas.openxmlformats.org/officeDocument/2006/relationships/slide" Target="slide178.xml"/></Relationships>
</file>

<file path=ppt/slides/_rels/slide180.xml.rels><?xml version="1.0" encoding="UTF-8" standalone="yes"?>
<Relationships xmlns="http://schemas.openxmlformats.org/package/2006/relationships"><Relationship Id="rId8" Type="http://schemas.openxmlformats.org/officeDocument/2006/relationships/slide" Target="slide172.xml"/><Relationship Id="rId13" Type="http://schemas.openxmlformats.org/officeDocument/2006/relationships/slide" Target="slide177.xml"/><Relationship Id="rId3" Type="http://schemas.openxmlformats.org/officeDocument/2006/relationships/image" Target="../media/image133.png"/><Relationship Id="rId7" Type="http://schemas.openxmlformats.org/officeDocument/2006/relationships/slide" Target="slide171.xml"/><Relationship Id="rId12" Type="http://schemas.openxmlformats.org/officeDocument/2006/relationships/slide" Target="slide176.xml"/><Relationship Id="rId17" Type="http://schemas.openxmlformats.org/officeDocument/2006/relationships/slide" Target="slide165.xml"/><Relationship Id="rId2" Type="http://schemas.openxmlformats.org/officeDocument/2006/relationships/notesSlide" Target="../notesSlides/notesSlide38.xml"/><Relationship Id="rId16" Type="http://schemas.openxmlformats.org/officeDocument/2006/relationships/slide" Target="slide180.xml"/><Relationship Id="rId1" Type="http://schemas.openxmlformats.org/officeDocument/2006/relationships/slideLayout" Target="../slideLayouts/slideLayout11.xml"/><Relationship Id="rId6" Type="http://schemas.openxmlformats.org/officeDocument/2006/relationships/slide" Target="slide170.xml"/><Relationship Id="rId11" Type="http://schemas.openxmlformats.org/officeDocument/2006/relationships/slide" Target="slide175.xml"/><Relationship Id="rId5" Type="http://schemas.openxmlformats.org/officeDocument/2006/relationships/slide" Target="slide169.xml"/><Relationship Id="rId15" Type="http://schemas.openxmlformats.org/officeDocument/2006/relationships/slide" Target="slide179.xml"/><Relationship Id="rId10" Type="http://schemas.openxmlformats.org/officeDocument/2006/relationships/slide" Target="slide174.xml"/><Relationship Id="rId4" Type="http://schemas.openxmlformats.org/officeDocument/2006/relationships/image" Target="../media/image145.png"/><Relationship Id="rId9" Type="http://schemas.openxmlformats.org/officeDocument/2006/relationships/slide" Target="slide173.xml"/><Relationship Id="rId14" Type="http://schemas.openxmlformats.org/officeDocument/2006/relationships/slide" Target="slide17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038513" cy="923330"/>
          </a:xfrm>
          <a:prstGeom prst="rect">
            <a:avLst/>
          </a:prstGeom>
          <a:noFill/>
        </p:spPr>
        <p:txBody>
          <a:bodyPr wrap="none" rtlCol="0">
            <a:spAutoFit/>
          </a:bodyPr>
          <a:lstStyle/>
          <a:p>
            <a:r>
              <a:rPr lang="en-US" dirty="0"/>
              <a:t>A quick how to….</a:t>
            </a:r>
          </a:p>
          <a:p>
            <a:endParaRPr lang="en-US" dirty="0"/>
          </a:p>
          <a:p>
            <a:r>
              <a:rPr lang="en-US" dirty="0"/>
              <a:t>Items in bold are actions.  For example, </a:t>
            </a:r>
            <a:r>
              <a:rPr lang="en-US" b="1" dirty="0"/>
              <a:t>press</a:t>
            </a:r>
            <a:r>
              <a:rPr lang="en-US" dirty="0"/>
              <a:t> the next button…</a:t>
            </a:r>
          </a:p>
        </p:txBody>
      </p:sp>
      <p:pic>
        <p:nvPicPr>
          <p:cNvPr id="3" name="Picture 2">
            <a:hlinkClick r:id="rId2" action="ppaction://hlinksldjump"/>
            <a:hlinkHover r:id="" action="ppaction://noaction" highlightClick="1"/>
          </p:cNvPr>
          <p:cNvPicPr>
            <a:picLocks noChangeAspect="1"/>
          </p:cNvPicPr>
          <p:nvPr/>
        </p:nvPicPr>
        <p:blipFill>
          <a:blip r:embed="rId3"/>
          <a:stretch>
            <a:fillRect/>
          </a:stretch>
        </p:blipFill>
        <p:spPr>
          <a:xfrm>
            <a:off x="8153400" y="1981200"/>
            <a:ext cx="939893" cy="419100"/>
          </a:xfrm>
          <a:prstGeom prst="rect">
            <a:avLst/>
          </a:prstGeom>
        </p:spPr>
      </p:pic>
      <p:pic>
        <p:nvPicPr>
          <p:cNvPr id="6" name="Picture 5">
            <a:hlinkClick r:id="rId4" action="ppaction://hlinksldjump" tooltip="Main Menu"/>
          </p:cNvPr>
          <p:cNvPicPr>
            <a:picLocks noChangeAspect="1"/>
          </p:cNvPicPr>
          <p:nvPr/>
        </p:nvPicPr>
        <p:blipFill>
          <a:blip r:embed="rId5"/>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41826351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2" action="ppaction://hlinksldjump" tooltip="Main Menu"/>
          </p:cNvPr>
          <p:cNvPicPr>
            <a:picLocks noChangeAspect="1"/>
          </p:cNvPicPr>
          <p:nvPr/>
        </p:nvPicPr>
        <p:blipFill>
          <a:blip r:embed="rId3"/>
          <a:stretch>
            <a:fillRect/>
          </a:stretch>
        </p:blipFill>
        <p:spPr>
          <a:xfrm>
            <a:off x="11277600" y="304800"/>
            <a:ext cx="600075" cy="641852"/>
          </a:xfrm>
          <a:prstGeom prst="rect">
            <a:avLst/>
          </a:prstGeom>
        </p:spPr>
      </p:pic>
      <p:sp>
        <p:nvSpPr>
          <p:cNvPr id="2" name="TextBox 1">
            <a:extLst>
              <a:ext uri="{FF2B5EF4-FFF2-40B4-BE49-F238E27FC236}">
                <a16:creationId xmlns:a16="http://schemas.microsoft.com/office/drawing/2014/main" id="{E27EC2E9-CC38-4922-A57A-95C11654236B}"/>
              </a:ext>
            </a:extLst>
          </p:cNvPr>
          <p:cNvSpPr txBox="1"/>
          <p:nvPr/>
        </p:nvSpPr>
        <p:spPr>
          <a:xfrm flipH="1">
            <a:off x="1981200" y="228600"/>
            <a:ext cx="6019800" cy="646331"/>
          </a:xfrm>
          <a:prstGeom prst="rect">
            <a:avLst/>
          </a:prstGeom>
          <a:noFill/>
        </p:spPr>
        <p:txBody>
          <a:bodyPr wrap="square" rtlCol="0">
            <a:spAutoFit/>
          </a:bodyPr>
          <a:lstStyle/>
          <a:p>
            <a:r>
              <a:rPr lang="en-US" dirty="0"/>
              <a:t>If </a:t>
            </a:r>
            <a:r>
              <a:rPr lang="en-US" dirty="0" err="1"/>
              <a:t>Powerpoint</a:t>
            </a:r>
            <a:r>
              <a:rPr lang="en-US" dirty="0"/>
              <a:t> gave you security pop-up, you must click </a:t>
            </a:r>
            <a:r>
              <a:rPr lang="en-US" b="1" u="sng" dirty="0"/>
              <a:t>enable content</a:t>
            </a:r>
            <a:r>
              <a:rPr lang="en-US" b="1" dirty="0"/>
              <a:t> </a:t>
            </a:r>
            <a:r>
              <a:rPr lang="en-US" dirty="0"/>
              <a:t>for external media objects to fully run in this demo</a:t>
            </a:r>
          </a:p>
        </p:txBody>
      </p:sp>
      <p:pic>
        <p:nvPicPr>
          <p:cNvPr id="7" name="Picture 6">
            <a:hlinkClick r:id="rId4" action="ppaction://hlinksldjump"/>
            <a:hlinkHover r:id="" action="ppaction://noaction" highlightClick="1"/>
            <a:extLst>
              <a:ext uri="{FF2B5EF4-FFF2-40B4-BE49-F238E27FC236}">
                <a16:creationId xmlns:a16="http://schemas.microsoft.com/office/drawing/2014/main" id="{3C7543F1-0E30-47B3-A4E8-9FB3BABF1654}"/>
              </a:ext>
            </a:extLst>
          </p:cNvPr>
          <p:cNvPicPr>
            <a:picLocks noChangeAspect="1"/>
          </p:cNvPicPr>
          <p:nvPr/>
        </p:nvPicPr>
        <p:blipFill>
          <a:blip r:embed="rId5"/>
          <a:stretch>
            <a:fillRect/>
          </a:stretch>
        </p:blipFill>
        <p:spPr>
          <a:xfrm>
            <a:off x="8153400" y="1981200"/>
            <a:ext cx="939893" cy="419100"/>
          </a:xfrm>
          <a:prstGeom prst="rect">
            <a:avLst/>
          </a:prstGeom>
        </p:spPr>
      </p:pic>
      <p:pic>
        <p:nvPicPr>
          <p:cNvPr id="3" name="Picture 2">
            <a:extLst>
              <a:ext uri="{FF2B5EF4-FFF2-40B4-BE49-F238E27FC236}">
                <a16:creationId xmlns:a16="http://schemas.microsoft.com/office/drawing/2014/main" id="{BFC6E994-8169-4B47-AF4D-5DB00BA44647}"/>
              </a:ext>
            </a:extLst>
          </p:cNvPr>
          <p:cNvPicPr>
            <a:picLocks noChangeAspect="1"/>
          </p:cNvPicPr>
          <p:nvPr/>
        </p:nvPicPr>
        <p:blipFill>
          <a:blip r:embed="rId6"/>
          <a:stretch>
            <a:fillRect/>
          </a:stretch>
        </p:blipFill>
        <p:spPr>
          <a:xfrm>
            <a:off x="2133600" y="1066800"/>
            <a:ext cx="5819775" cy="5200650"/>
          </a:xfrm>
          <a:prstGeom prst="rect">
            <a:avLst/>
          </a:prstGeom>
        </p:spPr>
      </p:pic>
      <p:sp>
        <p:nvSpPr>
          <p:cNvPr id="8" name="Arrow: Right 7">
            <a:extLst>
              <a:ext uri="{FF2B5EF4-FFF2-40B4-BE49-F238E27FC236}">
                <a16:creationId xmlns:a16="http://schemas.microsoft.com/office/drawing/2014/main" id="{8246EBD2-3502-457B-9E3E-0909118D1C6C}"/>
              </a:ext>
            </a:extLst>
          </p:cNvPr>
          <p:cNvSpPr/>
          <p:nvPr/>
        </p:nvSpPr>
        <p:spPr>
          <a:xfrm>
            <a:off x="1905000" y="38100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44052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1754326"/>
          </a:xfrm>
          <a:prstGeom prst="rect">
            <a:avLst/>
          </a:prstGeom>
          <a:noFill/>
        </p:spPr>
        <p:txBody>
          <a:bodyPr wrap="square" rtlCol="0">
            <a:spAutoFit/>
          </a:bodyPr>
          <a:lstStyle/>
          <a:p>
            <a:r>
              <a:rPr lang="en-US" dirty="0"/>
              <a:t>A quick how to….</a:t>
            </a:r>
          </a:p>
          <a:p>
            <a:endParaRPr lang="en-US" dirty="0"/>
          </a:p>
          <a:p>
            <a:endParaRPr lang="en-US" dirty="0"/>
          </a:p>
          <a:p>
            <a:r>
              <a:rPr lang="en-US" dirty="0"/>
              <a:t>Items that highlight are clickable.  </a:t>
            </a:r>
            <a:r>
              <a:rPr lang="en-US" b="1" dirty="0"/>
              <a:t>Move</a:t>
            </a:r>
            <a:r>
              <a:rPr lang="en-US" dirty="0"/>
              <a:t> your mouse over the next button, and </a:t>
            </a:r>
            <a:r>
              <a:rPr lang="en-US" b="1" dirty="0"/>
              <a:t>press</a:t>
            </a:r>
            <a:r>
              <a:rPr lang="en-US" dirty="0"/>
              <a:t> the next button</a:t>
            </a:r>
          </a:p>
          <a:p>
            <a:endParaRPr lang="en-US" dirty="0"/>
          </a:p>
        </p:txBody>
      </p:sp>
      <p:pic>
        <p:nvPicPr>
          <p:cNvPr id="3" name="Picture 2">
            <a:hlinkClick r:id="rId2" action="ppaction://hlinksldjump"/>
            <a:hlinkHover r:id="" action="ppaction://noaction" highlightClick="1"/>
          </p:cNvPr>
          <p:cNvPicPr>
            <a:picLocks noChangeAspect="1"/>
          </p:cNvPicPr>
          <p:nvPr/>
        </p:nvPicPr>
        <p:blipFill>
          <a:blip r:embed="rId3"/>
          <a:stretch>
            <a:fillRect/>
          </a:stretch>
        </p:blipFill>
        <p:spPr>
          <a:xfrm>
            <a:off x="8153400" y="1981200"/>
            <a:ext cx="939893" cy="419100"/>
          </a:xfrm>
          <a:prstGeom prst="rect">
            <a:avLst/>
          </a:prstGeom>
        </p:spPr>
      </p:pic>
      <p:sp>
        <p:nvSpPr>
          <p:cNvPr id="2" name="Arrow: Right 1"/>
          <p:cNvSpPr/>
          <p:nvPr/>
        </p:nvSpPr>
        <p:spPr>
          <a:xfrm rot="18725931">
            <a:off x="7909152" y="2626888"/>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hlinkClick r:id="rId4" action="ppaction://hlinksldjump" tooltip="Main Menu"/>
          </p:cNvPr>
          <p:cNvPicPr>
            <a:picLocks noChangeAspect="1"/>
          </p:cNvPicPr>
          <p:nvPr/>
        </p:nvPicPr>
        <p:blipFill>
          <a:blip r:embed="rId5"/>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30683821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2585323"/>
          </a:xfrm>
          <a:prstGeom prst="rect">
            <a:avLst/>
          </a:prstGeom>
          <a:noFill/>
        </p:spPr>
        <p:txBody>
          <a:bodyPr wrap="square" rtlCol="0">
            <a:spAutoFit/>
          </a:bodyPr>
          <a:lstStyle/>
          <a:p>
            <a:r>
              <a:rPr lang="en-US" dirty="0"/>
              <a:t>A quick how to….</a:t>
            </a:r>
          </a:p>
          <a:p>
            <a:endParaRPr lang="en-US" dirty="0"/>
          </a:p>
          <a:p>
            <a:endParaRPr lang="en-US" dirty="0"/>
          </a:p>
          <a:p>
            <a:endParaRPr lang="en-US" dirty="0"/>
          </a:p>
          <a:p>
            <a:endParaRPr lang="en-US" dirty="0"/>
          </a:p>
          <a:p>
            <a:endParaRPr lang="en-US" dirty="0"/>
          </a:p>
          <a:p>
            <a:endParaRPr lang="en-US" dirty="0"/>
          </a:p>
          <a:p>
            <a:r>
              <a:rPr lang="en-US" dirty="0"/>
              <a:t>You will see helpful arrows to guide you where to click.  </a:t>
            </a:r>
            <a:r>
              <a:rPr lang="en-US" b="1" dirty="0"/>
              <a:t>Press</a:t>
            </a:r>
            <a:r>
              <a:rPr lang="en-US" dirty="0"/>
              <a:t> here.</a:t>
            </a:r>
          </a:p>
          <a:p>
            <a:endParaRPr lang="en-US" dirty="0"/>
          </a:p>
        </p:txBody>
      </p:sp>
      <p:pic>
        <p:nvPicPr>
          <p:cNvPr id="3" name="Picture 2">
            <a:hlinkClick r:id="rId2" action="ppaction://hlinksldjump"/>
            <a:hlinkHover r:id="" action="ppaction://noaction" highlightClick="1"/>
          </p:cNvPr>
          <p:cNvPicPr>
            <a:picLocks noChangeAspect="1"/>
          </p:cNvPicPr>
          <p:nvPr/>
        </p:nvPicPr>
        <p:blipFill>
          <a:blip r:embed="rId3"/>
          <a:stretch>
            <a:fillRect/>
          </a:stretch>
        </p:blipFill>
        <p:spPr>
          <a:xfrm>
            <a:off x="8153400" y="1981200"/>
            <a:ext cx="939893" cy="419100"/>
          </a:xfrm>
          <a:prstGeom prst="rect">
            <a:avLst/>
          </a:prstGeom>
        </p:spPr>
      </p:pic>
      <p:sp>
        <p:nvSpPr>
          <p:cNvPr id="7" name="Arrow: Right 6"/>
          <p:cNvSpPr/>
          <p:nvPr/>
        </p:nvSpPr>
        <p:spPr>
          <a:xfrm rot="17514856">
            <a:off x="7839798" y="2725734"/>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4" action="ppaction://hlinksldjump" tooltip="Main Menu"/>
          </p:cNvPr>
          <p:cNvPicPr>
            <a:picLocks noChangeAspect="1"/>
          </p:cNvPicPr>
          <p:nvPr/>
        </p:nvPicPr>
        <p:blipFill>
          <a:blip r:embed="rId5"/>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3244139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1754326"/>
          </a:xfrm>
          <a:prstGeom prst="rect">
            <a:avLst/>
          </a:prstGeom>
          <a:noFill/>
        </p:spPr>
        <p:txBody>
          <a:bodyPr wrap="square" rtlCol="0">
            <a:spAutoFit/>
          </a:bodyPr>
          <a:lstStyle/>
          <a:p>
            <a:r>
              <a:rPr lang="en-US" dirty="0"/>
              <a:t>A quick how to….</a:t>
            </a:r>
          </a:p>
          <a:p>
            <a:endParaRPr lang="en-US" dirty="0"/>
          </a:p>
          <a:p>
            <a:endParaRPr lang="en-US" dirty="0"/>
          </a:p>
          <a:p>
            <a:endParaRPr lang="en-US" dirty="0"/>
          </a:p>
          <a:p>
            <a:r>
              <a:rPr lang="en-US" dirty="0"/>
              <a:t>Hyperlinks are clickable.  </a:t>
            </a:r>
            <a:r>
              <a:rPr lang="en-US" dirty="0">
                <a:hlinkClick r:id="rId2" action="ppaction://hlinksldjump"/>
              </a:rPr>
              <a:t>Try it.</a:t>
            </a:r>
            <a:endParaRPr lang="en-US" dirty="0"/>
          </a:p>
          <a:p>
            <a:endParaRPr lang="en-US" dirty="0"/>
          </a:p>
        </p:txBody>
      </p:sp>
      <p:pic>
        <p:nvPicPr>
          <p:cNvPr id="5" name="Picture 4">
            <a:hlinkClick r:id="rId3" action="ppaction://hlinksldjump" tooltip="Main Menu"/>
          </p:cNvPr>
          <p:cNvPicPr>
            <a:picLocks noChangeAspect="1"/>
          </p:cNvPicPr>
          <p:nvPr/>
        </p:nvPicPr>
        <p:blipFill>
          <a:blip r:embed="rId4"/>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26080032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3970318"/>
          </a:xfrm>
          <a:prstGeom prst="rect">
            <a:avLst/>
          </a:prstGeom>
          <a:noFill/>
        </p:spPr>
        <p:txBody>
          <a:bodyPr wrap="square" rtlCol="0">
            <a:spAutoFit/>
          </a:bodyPr>
          <a:lstStyle/>
          <a:p>
            <a:r>
              <a:rPr lang="en-US" dirty="0"/>
              <a:t>A quick how to….</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These buttons are clickable.  </a:t>
            </a:r>
            <a:r>
              <a:rPr lang="en-US" b="1" dirty="0"/>
              <a:t>Hover</a:t>
            </a:r>
            <a:r>
              <a:rPr lang="en-US" dirty="0"/>
              <a:t> mouse over buttons for description of action.  </a:t>
            </a:r>
            <a:r>
              <a:rPr lang="en-US" b="1" dirty="0"/>
              <a:t>Press</a:t>
            </a:r>
            <a:r>
              <a:rPr lang="en-US" dirty="0"/>
              <a:t> here.</a:t>
            </a:r>
          </a:p>
          <a:p>
            <a:endParaRPr lang="en-US" dirty="0"/>
          </a:p>
        </p:txBody>
      </p:sp>
      <p:pic>
        <p:nvPicPr>
          <p:cNvPr id="8" name="Picture 7">
            <a:hlinkClick r:id="rId2" action="ppaction://hlinksldjump" tooltip="Next slide"/>
            <a:hlinkHover r:id="" action="ppaction://noaction" highlightClick="1"/>
          </p:cNvPr>
          <p:cNvPicPr>
            <a:picLocks noChangeAspect="1"/>
          </p:cNvPicPr>
          <p:nvPr/>
        </p:nvPicPr>
        <p:blipFill>
          <a:blip r:embed="rId3"/>
          <a:stretch>
            <a:fillRect/>
          </a:stretch>
        </p:blipFill>
        <p:spPr>
          <a:xfrm>
            <a:off x="3799136" y="5817899"/>
            <a:ext cx="402092" cy="417306"/>
          </a:xfrm>
          <a:prstGeom prst="rect">
            <a:avLst/>
          </a:prstGeom>
        </p:spPr>
      </p:pic>
      <p:pic>
        <p:nvPicPr>
          <p:cNvPr id="9" name="Picture 8">
            <a:hlinkClick r:id="rId4" action="ppaction://hlinksldjump" tooltip="Previous slide"/>
            <a:hlinkHover r:id="" action="ppaction://noaction" highlightClick="1"/>
          </p:cNvPr>
          <p:cNvPicPr>
            <a:picLocks noChangeAspect="1"/>
          </p:cNvPicPr>
          <p:nvPr/>
        </p:nvPicPr>
        <p:blipFill>
          <a:blip r:embed="rId3"/>
          <a:stretch>
            <a:fillRect/>
          </a:stretch>
        </p:blipFill>
        <p:spPr>
          <a:xfrm rot="10800000">
            <a:off x="3331051" y="5817900"/>
            <a:ext cx="402092" cy="417306"/>
          </a:xfrm>
          <a:prstGeom prst="rect">
            <a:avLst/>
          </a:prstGeom>
        </p:spPr>
      </p:pic>
      <p:pic>
        <p:nvPicPr>
          <p:cNvPr id="10" name="Picture 9">
            <a:hlinkClick r:id="rId5" action="ppaction://hlinksldjump" tooltip="Repeat &quot;how to&quot;"/>
          </p:cNvPr>
          <p:cNvPicPr>
            <a:picLocks noChangeAspect="1"/>
          </p:cNvPicPr>
          <p:nvPr/>
        </p:nvPicPr>
        <p:blipFill>
          <a:blip r:embed="rId6"/>
          <a:stretch>
            <a:fillRect/>
          </a:stretch>
        </p:blipFill>
        <p:spPr>
          <a:xfrm>
            <a:off x="4289570" y="5761083"/>
            <a:ext cx="568097" cy="539849"/>
          </a:xfrm>
          <a:prstGeom prst="rect">
            <a:avLst/>
          </a:prstGeom>
        </p:spPr>
      </p:pic>
      <p:sp>
        <p:nvSpPr>
          <p:cNvPr id="12" name="Arrow: Right 11"/>
          <p:cNvSpPr/>
          <p:nvPr/>
        </p:nvSpPr>
        <p:spPr>
          <a:xfrm rot="5400000">
            <a:off x="3695700" y="52959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hlinkClick r:id="rId7" action="ppaction://hlinksldjump" tooltip="Main Menu"/>
          </p:cNvPr>
          <p:cNvPicPr>
            <a:picLocks noChangeAspect="1"/>
          </p:cNvPicPr>
          <p:nvPr/>
        </p:nvPicPr>
        <p:blipFill>
          <a:blip r:embed="rId8"/>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16304806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3693319"/>
          </a:xfrm>
          <a:prstGeom prst="rect">
            <a:avLst/>
          </a:prstGeom>
          <a:noFill/>
        </p:spPr>
        <p:txBody>
          <a:bodyPr wrap="square" rtlCol="0">
            <a:spAutoFit/>
          </a:bodyPr>
          <a:lstStyle/>
          <a:p>
            <a:r>
              <a:rPr lang="en-US" dirty="0"/>
              <a:t>A quick how to….</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Later, you may decide to click here       , then arrow options, and make your cursor visible the whole time</a:t>
            </a:r>
          </a:p>
        </p:txBody>
      </p:sp>
      <p:pic>
        <p:nvPicPr>
          <p:cNvPr id="8" name="Picture 7">
            <a:hlinkClick r:id="rId2" action="ppaction://hlinksldjump" tooltip="Next slide"/>
            <a:hlinkHover r:id="" action="ppaction://noaction" highlightClick="1"/>
          </p:cNvPr>
          <p:cNvPicPr>
            <a:picLocks noChangeAspect="1"/>
          </p:cNvPicPr>
          <p:nvPr/>
        </p:nvPicPr>
        <p:blipFill>
          <a:blip r:embed="rId3"/>
          <a:stretch>
            <a:fillRect/>
          </a:stretch>
        </p:blipFill>
        <p:spPr>
          <a:xfrm>
            <a:off x="3799136" y="5817899"/>
            <a:ext cx="402092" cy="417306"/>
          </a:xfrm>
          <a:prstGeom prst="rect">
            <a:avLst/>
          </a:prstGeom>
        </p:spPr>
      </p:pic>
      <p:pic>
        <p:nvPicPr>
          <p:cNvPr id="9" name="Picture 8">
            <a:hlinkClick r:id="rId4" action="ppaction://hlinksldjump" tooltip="Previous slide"/>
            <a:hlinkHover r:id="" action="ppaction://noaction" highlightClick="1"/>
          </p:cNvPr>
          <p:cNvPicPr>
            <a:picLocks noChangeAspect="1"/>
          </p:cNvPicPr>
          <p:nvPr/>
        </p:nvPicPr>
        <p:blipFill>
          <a:blip r:embed="rId3"/>
          <a:stretch>
            <a:fillRect/>
          </a:stretch>
        </p:blipFill>
        <p:spPr>
          <a:xfrm rot="10800000">
            <a:off x="3331051" y="5817900"/>
            <a:ext cx="402092" cy="417306"/>
          </a:xfrm>
          <a:prstGeom prst="rect">
            <a:avLst/>
          </a:prstGeom>
        </p:spPr>
      </p:pic>
      <p:pic>
        <p:nvPicPr>
          <p:cNvPr id="10" name="Picture 9">
            <a:hlinkClick r:id="rId5" action="ppaction://hlinksldjump" tooltip="Repeat &quot;how to&quot;"/>
          </p:cNvPr>
          <p:cNvPicPr>
            <a:picLocks noChangeAspect="1"/>
          </p:cNvPicPr>
          <p:nvPr/>
        </p:nvPicPr>
        <p:blipFill>
          <a:blip r:embed="rId6"/>
          <a:stretch>
            <a:fillRect/>
          </a:stretch>
        </p:blipFill>
        <p:spPr>
          <a:xfrm>
            <a:off x="4289570" y="5761083"/>
            <a:ext cx="568097" cy="539849"/>
          </a:xfrm>
          <a:prstGeom prst="rect">
            <a:avLst/>
          </a:prstGeom>
        </p:spPr>
      </p:pic>
      <p:grpSp>
        <p:nvGrpSpPr>
          <p:cNvPr id="13" name="Group 12"/>
          <p:cNvGrpSpPr/>
          <p:nvPr/>
        </p:nvGrpSpPr>
        <p:grpSpPr>
          <a:xfrm>
            <a:off x="5097011" y="4495800"/>
            <a:ext cx="304800" cy="304800"/>
            <a:chOff x="8534400" y="990600"/>
            <a:chExt cx="304800" cy="304800"/>
          </a:xfrm>
        </p:grpSpPr>
        <p:sp>
          <p:nvSpPr>
            <p:cNvPr id="7" name="Oval 6"/>
            <p:cNvSpPr/>
            <p:nvPr/>
          </p:nvSpPr>
          <p:spPr>
            <a:xfrm>
              <a:off x="8534400" y="990600"/>
              <a:ext cx="304800" cy="304800"/>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8581912" y="1117898"/>
              <a:ext cx="45719" cy="45719"/>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8745070" y="1117898"/>
              <a:ext cx="45719" cy="45719"/>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8661698" y="1117898"/>
              <a:ext cx="45719" cy="45719"/>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hlinkClick r:id="rId2" action="ppaction://hlinksldjump"/>
            <a:hlinkHover r:id="" action="ppaction://noaction" highlightClick="1"/>
          </p:cNvPr>
          <p:cNvPicPr>
            <a:picLocks noChangeAspect="1"/>
          </p:cNvPicPr>
          <p:nvPr/>
        </p:nvPicPr>
        <p:blipFill>
          <a:blip r:embed="rId7"/>
          <a:stretch>
            <a:fillRect/>
          </a:stretch>
        </p:blipFill>
        <p:spPr>
          <a:xfrm>
            <a:off x="6477000" y="4800600"/>
            <a:ext cx="939893" cy="419100"/>
          </a:xfrm>
          <a:prstGeom prst="rect">
            <a:avLst/>
          </a:prstGeom>
        </p:spPr>
      </p:pic>
      <p:sp>
        <p:nvSpPr>
          <p:cNvPr id="20" name="Arrow: Right 19"/>
          <p:cNvSpPr/>
          <p:nvPr/>
        </p:nvSpPr>
        <p:spPr>
          <a:xfrm rot="8802800" flipV="1">
            <a:off x="1504719" y="5857920"/>
            <a:ext cx="2806009" cy="213191"/>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hlinkClick r:id="rId8" action="ppaction://hlinksldjump" tooltip="Main Menu"/>
          </p:cNvPr>
          <p:cNvPicPr>
            <a:picLocks noChangeAspect="1"/>
          </p:cNvPicPr>
          <p:nvPr/>
        </p:nvPicPr>
        <p:blipFill>
          <a:blip r:embed="rId9"/>
          <a:stretch>
            <a:fillRect/>
          </a:stretch>
        </p:blipFill>
        <p:spPr>
          <a:xfrm>
            <a:off x="11277600" y="304800"/>
            <a:ext cx="600075" cy="641852"/>
          </a:xfrm>
          <a:prstGeom prst="rect">
            <a:avLst/>
          </a:prstGeom>
        </p:spPr>
      </p:pic>
    </p:spTree>
    <p:extLst>
      <p:ext uri="{BB962C8B-B14F-4D97-AF65-F5344CB8AC3E}">
        <p14:creationId xmlns:p14="http://schemas.microsoft.com/office/powerpoint/2010/main" val="6410417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1447800"/>
            <a:ext cx="6477000" cy="4247317"/>
          </a:xfrm>
          <a:prstGeom prst="rect">
            <a:avLst/>
          </a:prstGeom>
          <a:noFill/>
        </p:spPr>
        <p:txBody>
          <a:bodyPr wrap="square" rtlCol="0">
            <a:spAutoFit/>
          </a:bodyPr>
          <a:lstStyle/>
          <a:p>
            <a:r>
              <a:rPr lang="en-US" dirty="0"/>
              <a:t>A quick how to….</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Now </a:t>
            </a:r>
            <a:r>
              <a:rPr lang="en-US" b="1" dirty="0"/>
              <a:t>press</a:t>
            </a:r>
            <a:r>
              <a:rPr lang="en-US" dirty="0"/>
              <a:t> the Virtual Tour menu button to get started</a:t>
            </a:r>
          </a:p>
        </p:txBody>
      </p:sp>
      <p:pic>
        <p:nvPicPr>
          <p:cNvPr id="8" name="Picture 7">
            <a:hlinkClick r:id="" action="ppaction://hlinkshowjump?jump=nextslide" tooltip="Next slide"/>
            <a:hlinkHover r:id="" action="ppaction://noaction" highlightClick="1"/>
          </p:cNvPr>
          <p:cNvPicPr>
            <a:picLocks noChangeAspect="1"/>
          </p:cNvPicPr>
          <p:nvPr/>
        </p:nvPicPr>
        <p:blipFill>
          <a:blip r:embed="rId2"/>
          <a:stretch>
            <a:fillRect/>
          </a:stretch>
        </p:blipFill>
        <p:spPr>
          <a:xfrm>
            <a:off x="3799136" y="5817899"/>
            <a:ext cx="402092" cy="417306"/>
          </a:xfrm>
          <a:prstGeom prst="rect">
            <a:avLst/>
          </a:prstGeom>
        </p:spPr>
      </p:pic>
      <p:pic>
        <p:nvPicPr>
          <p:cNvPr id="9" name="Picture 8">
            <a:hlinkClick r:id="rId3" action="ppaction://hlinksldjump" tooltip="Previous slide"/>
            <a:hlinkHover r:id="" action="ppaction://noaction" highlightClick="1"/>
          </p:cNvPr>
          <p:cNvPicPr>
            <a:picLocks noChangeAspect="1"/>
          </p:cNvPicPr>
          <p:nvPr/>
        </p:nvPicPr>
        <p:blipFill>
          <a:blip r:embed="rId2"/>
          <a:stretch>
            <a:fillRect/>
          </a:stretch>
        </p:blipFill>
        <p:spPr>
          <a:xfrm rot="10800000">
            <a:off x="3331051" y="5817900"/>
            <a:ext cx="402092" cy="417306"/>
          </a:xfrm>
          <a:prstGeom prst="rect">
            <a:avLst/>
          </a:prstGeom>
        </p:spPr>
      </p:pic>
      <p:pic>
        <p:nvPicPr>
          <p:cNvPr id="10" name="Picture 9">
            <a:hlinkClick r:id="rId4" action="ppaction://hlinksldjump" tooltip="Repeat &quot;how to&quot;"/>
          </p:cNvPr>
          <p:cNvPicPr>
            <a:picLocks noChangeAspect="1"/>
          </p:cNvPicPr>
          <p:nvPr/>
        </p:nvPicPr>
        <p:blipFill>
          <a:blip r:embed="rId5"/>
          <a:stretch>
            <a:fillRect/>
          </a:stretch>
        </p:blipFill>
        <p:spPr>
          <a:xfrm>
            <a:off x="4289570" y="5761083"/>
            <a:ext cx="568097" cy="539849"/>
          </a:xfrm>
          <a:prstGeom prst="rect">
            <a:avLst/>
          </a:prstGeom>
        </p:spPr>
      </p:pic>
      <p:pic>
        <p:nvPicPr>
          <p:cNvPr id="11" name="Picture 10">
            <a:hlinkClick r:id="rId6" action="ppaction://hlinksldjump" tooltip="Main Menu"/>
          </p:cNvPr>
          <p:cNvPicPr>
            <a:picLocks noChangeAspect="1"/>
          </p:cNvPicPr>
          <p:nvPr/>
        </p:nvPicPr>
        <p:blipFill>
          <a:blip r:embed="rId7"/>
          <a:stretch>
            <a:fillRect/>
          </a:stretch>
        </p:blipFill>
        <p:spPr>
          <a:xfrm>
            <a:off x="11277600" y="304800"/>
            <a:ext cx="600075" cy="641852"/>
          </a:xfrm>
          <a:prstGeom prst="rect">
            <a:avLst/>
          </a:prstGeom>
        </p:spPr>
      </p:pic>
      <p:sp>
        <p:nvSpPr>
          <p:cNvPr id="2" name="Rectangle 1"/>
          <p:cNvSpPr/>
          <p:nvPr/>
        </p:nvSpPr>
        <p:spPr>
          <a:xfrm>
            <a:off x="3733800" y="5715000"/>
            <a:ext cx="533400" cy="609600"/>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p:cNvSpPr/>
          <p:nvPr/>
        </p:nvSpPr>
        <p:spPr>
          <a:xfrm rot="18725931">
            <a:off x="9356952" y="285548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30962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hlinkClick r:id="rId2" action="ppaction://hlinksldjump"/>
            <a:hlinkHover r:id="" action="ppaction://noaction" highlightClick="1"/>
          </p:cNvPr>
          <p:cNvPicPr>
            <a:picLocks noChangeAspect="1"/>
          </p:cNvPicPr>
          <p:nvPr/>
        </p:nvPicPr>
        <p:blipFill rotWithShape="1">
          <a:blip r:embed="rId3"/>
          <a:srcRect l="-20403" r="-10767" b="-7691"/>
          <a:stretch/>
        </p:blipFill>
        <p:spPr>
          <a:xfrm>
            <a:off x="1066800" y="1676400"/>
            <a:ext cx="3058886" cy="2887214"/>
          </a:xfrm>
          <a:prstGeom prst="rect">
            <a:avLst/>
          </a:prstGeom>
        </p:spPr>
      </p:pic>
      <p:sp>
        <p:nvSpPr>
          <p:cNvPr id="8" name="TextBox 7"/>
          <p:cNvSpPr txBox="1"/>
          <p:nvPr/>
        </p:nvSpPr>
        <p:spPr>
          <a:xfrm>
            <a:off x="1143000" y="4114800"/>
            <a:ext cx="2797817" cy="400110"/>
          </a:xfrm>
          <a:prstGeom prst="rect">
            <a:avLst/>
          </a:prstGeom>
          <a:noFill/>
        </p:spPr>
        <p:txBody>
          <a:bodyPr wrap="none" rtlCol="0">
            <a:spAutoFit/>
          </a:bodyPr>
          <a:lstStyle/>
          <a:p>
            <a:r>
              <a:rPr lang="en-US" sz="2000" dirty="0"/>
              <a:t>Buttons and Connections</a:t>
            </a:r>
          </a:p>
        </p:txBody>
      </p:sp>
      <p:pic>
        <p:nvPicPr>
          <p:cNvPr id="6" name="Picture 5">
            <a:hlinkClick r:id="rId4" action="ppaction://hlinksldjump" tooltip="XpertCare"/>
            <a:hlinkHover r:id="" action="ppaction://noaction" highlightClick="1"/>
          </p:cNvPr>
          <p:cNvPicPr>
            <a:picLocks noChangeAspect="1"/>
          </p:cNvPicPr>
          <p:nvPr/>
        </p:nvPicPr>
        <p:blipFill rotWithShape="1">
          <a:blip r:embed="rId5"/>
          <a:srcRect l="-2971" t="-3670" r="-2218" b="-17178"/>
          <a:stretch/>
        </p:blipFill>
        <p:spPr>
          <a:xfrm>
            <a:off x="8229600" y="2362200"/>
            <a:ext cx="2068856" cy="2192547"/>
          </a:xfrm>
          <a:prstGeom prst="rect">
            <a:avLst/>
          </a:prstGeom>
        </p:spPr>
      </p:pic>
      <p:sp>
        <p:nvSpPr>
          <p:cNvPr id="9" name="TextBox 8"/>
          <p:cNvSpPr txBox="1"/>
          <p:nvPr/>
        </p:nvSpPr>
        <p:spPr>
          <a:xfrm>
            <a:off x="4038600" y="4876800"/>
            <a:ext cx="3618619" cy="400110"/>
          </a:xfrm>
          <a:prstGeom prst="rect">
            <a:avLst/>
          </a:prstGeom>
          <a:noFill/>
        </p:spPr>
        <p:txBody>
          <a:bodyPr wrap="none" rtlCol="0">
            <a:spAutoFit/>
          </a:bodyPr>
          <a:lstStyle/>
          <a:p>
            <a:r>
              <a:rPr lang="en-US" sz="2000" dirty="0"/>
              <a:t>Getting Started with the Certifier</a:t>
            </a:r>
          </a:p>
        </p:txBody>
      </p:sp>
      <p:sp>
        <p:nvSpPr>
          <p:cNvPr id="11" name="TextBox 10"/>
          <p:cNvSpPr txBox="1"/>
          <p:nvPr/>
        </p:nvSpPr>
        <p:spPr>
          <a:xfrm>
            <a:off x="8240696" y="4191000"/>
            <a:ext cx="2122504" cy="400110"/>
          </a:xfrm>
          <a:prstGeom prst="rect">
            <a:avLst/>
          </a:prstGeom>
          <a:noFill/>
        </p:spPr>
        <p:txBody>
          <a:bodyPr wrap="none" rtlCol="0">
            <a:spAutoFit/>
          </a:bodyPr>
          <a:lstStyle/>
          <a:p>
            <a:r>
              <a:rPr lang="en-US" sz="2000" dirty="0"/>
              <a:t>XpertCare Support</a:t>
            </a:r>
          </a:p>
        </p:txBody>
      </p:sp>
      <p:pic>
        <p:nvPicPr>
          <p:cNvPr id="12" name="Picture 11"/>
          <p:cNvPicPr>
            <a:picLocks noChangeAspect="1"/>
          </p:cNvPicPr>
          <p:nvPr/>
        </p:nvPicPr>
        <p:blipFill>
          <a:blip r:embed="rId6"/>
          <a:stretch>
            <a:fillRect/>
          </a:stretch>
        </p:blipFill>
        <p:spPr>
          <a:xfrm>
            <a:off x="5181600" y="1524000"/>
            <a:ext cx="1539916" cy="2684009"/>
          </a:xfrm>
          <a:prstGeom prst="rect">
            <a:avLst/>
          </a:prstGeom>
        </p:spPr>
      </p:pic>
      <p:grpSp>
        <p:nvGrpSpPr>
          <p:cNvPr id="17" name="Group 16"/>
          <p:cNvGrpSpPr/>
          <p:nvPr/>
        </p:nvGrpSpPr>
        <p:grpSpPr>
          <a:xfrm>
            <a:off x="206829" y="5311222"/>
            <a:ext cx="11723914" cy="1394378"/>
            <a:chOff x="1656501" y="5311222"/>
            <a:chExt cx="8826671" cy="1546778"/>
          </a:xfrm>
        </p:grpSpPr>
        <p:pic>
          <p:nvPicPr>
            <p:cNvPr id="2" name="Picture 1"/>
            <p:cNvPicPr>
              <a:picLocks noChangeAspect="1"/>
            </p:cNvPicPr>
            <p:nvPr/>
          </p:nvPicPr>
          <p:blipFill>
            <a:blip r:embed="rId7"/>
            <a:stretch>
              <a:fillRect/>
            </a:stretch>
          </p:blipFill>
          <p:spPr>
            <a:xfrm>
              <a:off x="2643186" y="5311222"/>
              <a:ext cx="6905625" cy="1543050"/>
            </a:xfrm>
            <a:prstGeom prst="rect">
              <a:avLst/>
            </a:prstGeom>
          </p:spPr>
        </p:pic>
        <p:pic>
          <p:nvPicPr>
            <p:cNvPr id="13" name="Picture 12"/>
            <p:cNvPicPr>
              <a:picLocks noChangeAspect="1"/>
            </p:cNvPicPr>
            <p:nvPr/>
          </p:nvPicPr>
          <p:blipFill>
            <a:blip r:embed="rId8"/>
            <a:stretch>
              <a:fillRect/>
            </a:stretch>
          </p:blipFill>
          <p:spPr>
            <a:xfrm>
              <a:off x="9548812" y="5312164"/>
              <a:ext cx="934360" cy="1545836"/>
            </a:xfrm>
            <a:prstGeom prst="rect">
              <a:avLst/>
            </a:prstGeom>
          </p:spPr>
        </p:pic>
        <p:pic>
          <p:nvPicPr>
            <p:cNvPr id="14" name="Picture 13"/>
            <p:cNvPicPr>
              <a:picLocks noChangeAspect="1"/>
            </p:cNvPicPr>
            <p:nvPr/>
          </p:nvPicPr>
          <p:blipFill>
            <a:blip r:embed="rId8"/>
            <a:stretch>
              <a:fillRect/>
            </a:stretch>
          </p:blipFill>
          <p:spPr>
            <a:xfrm flipH="1">
              <a:off x="1656501" y="5312162"/>
              <a:ext cx="988727" cy="1545838"/>
            </a:xfrm>
            <a:prstGeom prst="rect">
              <a:avLst/>
            </a:prstGeom>
          </p:spPr>
        </p:pic>
      </p:grpSp>
      <p:sp>
        <p:nvSpPr>
          <p:cNvPr id="10" name="TextBox 9"/>
          <p:cNvSpPr txBox="1"/>
          <p:nvPr/>
        </p:nvSpPr>
        <p:spPr>
          <a:xfrm>
            <a:off x="4800600" y="3581400"/>
            <a:ext cx="2201693" cy="400110"/>
          </a:xfrm>
          <a:prstGeom prst="rect">
            <a:avLst/>
          </a:prstGeom>
          <a:noFill/>
        </p:spPr>
        <p:txBody>
          <a:bodyPr wrap="none" rtlCol="0">
            <a:spAutoFit/>
          </a:bodyPr>
          <a:lstStyle/>
          <a:p>
            <a:r>
              <a:rPr lang="en-US" sz="2000" dirty="0"/>
              <a:t>Reporting Software</a:t>
            </a:r>
          </a:p>
        </p:txBody>
      </p:sp>
      <p:sp>
        <p:nvSpPr>
          <p:cNvPr id="19" name="Title 1"/>
          <p:cNvSpPr txBox="1">
            <a:spLocks/>
          </p:cNvSpPr>
          <p:nvPr/>
        </p:nvSpPr>
        <p:spPr>
          <a:xfrm>
            <a:off x="250372" y="-283029"/>
            <a:ext cx="11713028"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400" dirty="0"/>
              <a:t>                       4500 Virtual Tour Menu, Copper</a:t>
            </a:r>
          </a:p>
        </p:txBody>
      </p:sp>
      <p:pic>
        <p:nvPicPr>
          <p:cNvPr id="20" name="Picture 19"/>
          <p:cNvPicPr>
            <a:picLocks noChangeAspect="1"/>
          </p:cNvPicPr>
          <p:nvPr/>
        </p:nvPicPr>
        <p:blipFill>
          <a:blip r:embed="rId9"/>
          <a:stretch>
            <a:fillRect/>
          </a:stretch>
        </p:blipFill>
        <p:spPr>
          <a:xfrm>
            <a:off x="383461" y="98838"/>
            <a:ext cx="2719346" cy="1140463"/>
          </a:xfrm>
          <a:prstGeom prst="rect">
            <a:avLst/>
          </a:prstGeom>
        </p:spPr>
      </p:pic>
      <p:sp>
        <p:nvSpPr>
          <p:cNvPr id="22" name="Rectangle 21">
            <a:hlinkClick r:id="rId10" action="ppaction://hlinksldjump" tooltip="Using the Certifier"/>
            <a:hlinkHover r:id="" action="ppaction://noaction" highlightClick="1"/>
          </p:cNvPr>
          <p:cNvSpPr/>
          <p:nvPr/>
        </p:nvSpPr>
        <p:spPr>
          <a:xfrm>
            <a:off x="174170" y="4953000"/>
            <a:ext cx="11832773" cy="179614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43000" y="1752600"/>
            <a:ext cx="990599" cy="430887"/>
          </a:xfrm>
          <a:prstGeom prst="rect">
            <a:avLst/>
          </a:prstGeom>
          <a:noFill/>
        </p:spPr>
        <p:txBody>
          <a:bodyPr wrap="square" rtlCol="0">
            <a:spAutoFit/>
          </a:bodyPr>
          <a:lstStyle/>
          <a:p>
            <a:r>
              <a:rPr lang="en-US" sz="1100" dirty="0"/>
              <a:t>Recommend starting here</a:t>
            </a:r>
          </a:p>
        </p:txBody>
      </p:sp>
      <p:sp>
        <p:nvSpPr>
          <p:cNvPr id="18" name="Rectangle 17">
            <a:hlinkClick r:id="rId11" action="ppaction://hlinksldjump" tooltip="eXport Reporting Software"/>
            <a:hlinkHover r:id="" action="ppaction://noaction" highlightClick="1"/>
          </p:cNvPr>
          <p:cNvSpPr/>
          <p:nvPr/>
        </p:nvSpPr>
        <p:spPr>
          <a:xfrm>
            <a:off x="4495800" y="1447801"/>
            <a:ext cx="2743200" cy="2819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hlinkClick r:id="rId12" action="ppaction://hlinksldjump" tooltip="Help"/>
            <a:hlinkHover r:id="" action="ppaction://noaction" highlightClick="1"/>
          </p:cNvPr>
          <p:cNvPicPr>
            <a:picLocks noChangeAspect="1"/>
          </p:cNvPicPr>
          <p:nvPr/>
        </p:nvPicPr>
        <p:blipFill>
          <a:blip r:embed="rId13"/>
          <a:stretch>
            <a:fillRect/>
          </a:stretch>
        </p:blipFill>
        <p:spPr>
          <a:xfrm>
            <a:off x="11506200" y="152400"/>
            <a:ext cx="250402" cy="247650"/>
          </a:xfrm>
          <a:prstGeom prst="rect">
            <a:avLst/>
          </a:prstGeom>
        </p:spPr>
      </p:pic>
    </p:spTree>
    <p:extLst>
      <p:ext uri="{BB962C8B-B14F-4D97-AF65-F5344CB8AC3E}">
        <p14:creationId xmlns:p14="http://schemas.microsoft.com/office/powerpoint/2010/main" val="3035425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3526971" cy="3139321"/>
          </a:xfrm>
          <a:prstGeom prst="rect">
            <a:avLst/>
          </a:prstGeom>
          <a:noFill/>
        </p:spPr>
        <p:txBody>
          <a:bodyPr wrap="square" rtlCol="0">
            <a:spAutoFit/>
          </a:bodyPr>
          <a:lstStyle/>
          <a:p>
            <a:r>
              <a:rPr lang="en-US" dirty="0"/>
              <a:t>Getting started</a:t>
            </a:r>
          </a:p>
          <a:p>
            <a:endParaRPr lang="en-US" dirty="0"/>
          </a:p>
          <a:p>
            <a:r>
              <a:rPr lang="en-US" dirty="0"/>
              <a:t>If this is the first time you’ve ever used your WireXpert, use the 5 step menu on the next slide, and click through each step to get familiar with the WireXpert.</a:t>
            </a:r>
          </a:p>
          <a:p>
            <a:endParaRPr lang="en-US" dirty="0"/>
          </a:p>
          <a:p>
            <a:r>
              <a:rPr lang="en-US" dirty="0"/>
              <a:t>This 5 step menu mimics the quick start guide</a:t>
            </a:r>
          </a:p>
          <a:p>
            <a:pPr marL="285750" indent="-285750">
              <a:buFont typeface="Arial" panose="020B0604020202020204" pitchFamily="34" charset="0"/>
              <a:buChar char="•"/>
            </a:pPr>
            <a:endParaRPr lang="en-US" dirty="0"/>
          </a:p>
        </p:txBody>
      </p:sp>
      <p:sp>
        <p:nvSpPr>
          <p:cNvPr id="4" name="Rectangle 3"/>
          <p:cNvSpPr/>
          <p:nvPr/>
        </p:nvSpPr>
        <p:spPr>
          <a:xfrm>
            <a:off x="3276600" y="5715000"/>
            <a:ext cx="1600200" cy="6858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hlinkClick r:id="" action="ppaction://hlinkshowjump?jump=nextslide"/>
            <a:hlinkHover r:id="" action="ppaction://noaction" highlightClick="1"/>
          </p:cNvPr>
          <p:cNvPicPr>
            <a:picLocks noChangeAspect="1"/>
          </p:cNvPicPr>
          <p:nvPr/>
        </p:nvPicPr>
        <p:blipFill>
          <a:blip r:embed="rId2"/>
          <a:stretch>
            <a:fillRect/>
          </a:stretch>
        </p:blipFill>
        <p:spPr>
          <a:xfrm>
            <a:off x="10515600" y="3352800"/>
            <a:ext cx="939893" cy="419100"/>
          </a:xfrm>
          <a:prstGeom prst="rect">
            <a:avLst/>
          </a:prstGeom>
        </p:spPr>
      </p:pic>
      <p:sp>
        <p:nvSpPr>
          <p:cNvPr id="3" name="TextBox 2"/>
          <p:cNvSpPr txBox="1"/>
          <p:nvPr/>
        </p:nvSpPr>
        <p:spPr>
          <a:xfrm>
            <a:off x="7543800" y="4495800"/>
            <a:ext cx="3200400" cy="523220"/>
          </a:xfrm>
          <a:prstGeom prst="rect">
            <a:avLst/>
          </a:prstGeom>
          <a:noFill/>
        </p:spPr>
        <p:txBody>
          <a:bodyPr wrap="square" rtlCol="0">
            <a:spAutoFit/>
          </a:bodyPr>
          <a:lstStyle/>
          <a:p>
            <a:r>
              <a:rPr lang="en-US" sz="1400" dirty="0"/>
              <a:t>Your settings and preferences may vary, but this demo will provide an overview</a:t>
            </a:r>
          </a:p>
        </p:txBody>
      </p:sp>
    </p:spTree>
    <p:extLst>
      <p:ext uri="{BB962C8B-B14F-4D97-AF65-F5344CB8AC3E}">
        <p14:creationId xmlns:p14="http://schemas.microsoft.com/office/powerpoint/2010/main" val="17780941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hlinkClick r:id="rId2" action="ppaction://hlinksldjump"/>
              </a:rPr>
              <a:t>Personalize your system settings</a:t>
            </a:r>
            <a:endParaRPr lang="en-US" dirty="0"/>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hlinkClick r:id="rId3" action="ppaction://hlinksldjump"/>
              </a:rPr>
              <a:t>Setup a project</a:t>
            </a:r>
            <a:endParaRPr lang="en-US" dirty="0"/>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hlinkClick r:id="rId4" action="ppaction://hlinksldjump"/>
              </a:rPr>
              <a:t>Setup your test to be performed</a:t>
            </a:r>
            <a:endParaRPr lang="en-US" dirty="0"/>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hlinkClick r:id="rId5" action="ppaction://hlinksldjump"/>
              </a:rPr>
              <a:t>Perform a set reference test </a:t>
            </a:r>
            <a:r>
              <a:rPr lang="en-US" dirty="0"/>
              <a:t>to eliminate losses in test cable from impacting test results</a:t>
            </a:r>
          </a:p>
          <a:p>
            <a:pPr marL="342900" indent="-342900">
              <a:buFont typeface="+mj-lt"/>
              <a:buAutoNum type="arabicPeriod"/>
            </a:pPr>
            <a:r>
              <a:rPr lang="en-US" dirty="0">
                <a:hlinkClick r:id="rId6" action="ppaction://hlinksldjump"/>
              </a:rPr>
              <a:t>Run your first test using </a:t>
            </a:r>
            <a:r>
              <a:rPr lang="en-US" dirty="0" err="1">
                <a:hlinkClick r:id="rId6" action="ppaction://hlinksldjump"/>
              </a:rPr>
              <a:t>Autotest</a:t>
            </a:r>
            <a:endParaRPr lang="en-US" dirty="0"/>
          </a:p>
          <a:p>
            <a:pPr marL="285750" indent="-285750">
              <a:buFont typeface="Arial" panose="020B0604020202020204" pitchFamily="34" charset="0"/>
              <a:buChar char="•"/>
            </a:pPr>
            <a:endParaRPr lang="en-US" dirty="0"/>
          </a:p>
        </p:txBody>
      </p:sp>
      <p:sp>
        <p:nvSpPr>
          <p:cNvPr id="4" name="Rectangle 3"/>
          <p:cNvSpPr/>
          <p:nvPr/>
        </p:nvSpPr>
        <p:spPr>
          <a:xfrm>
            <a:off x="3276600" y="5715000"/>
            <a:ext cx="1600200" cy="6858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hlinkClick r:id="" action="ppaction://hlinkshowjump?jump=nextslide"/>
            <a:hlinkHover r:id="" action="ppaction://noaction" highlightClick="1"/>
          </p:cNvPr>
          <p:cNvPicPr>
            <a:picLocks noChangeAspect="1"/>
          </p:cNvPicPr>
          <p:nvPr/>
        </p:nvPicPr>
        <p:blipFill>
          <a:blip r:embed="rId7"/>
          <a:stretch>
            <a:fillRect/>
          </a:stretch>
        </p:blipFill>
        <p:spPr>
          <a:xfrm>
            <a:off x="10744200" y="5486400"/>
            <a:ext cx="939893" cy="419100"/>
          </a:xfrm>
          <a:prstGeom prst="rect">
            <a:avLst/>
          </a:prstGeom>
        </p:spPr>
      </p:pic>
    </p:spTree>
    <p:extLst>
      <p:ext uri="{BB962C8B-B14F-4D97-AF65-F5344CB8AC3E}">
        <p14:creationId xmlns:p14="http://schemas.microsoft.com/office/powerpoint/2010/main" val="23732641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t>Setup a project</a:t>
            </a:r>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t>Setup your test to be performed</a:t>
            </a:r>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t>Perform a set reference test to eliminate losses in test cable from impacting test results</a:t>
            </a:r>
          </a:p>
          <a:p>
            <a:pPr marL="342900" indent="-342900">
              <a:buFont typeface="+mj-lt"/>
              <a:buAutoNum type="arabicPeriod"/>
            </a:pPr>
            <a:r>
              <a:rPr lang="en-US" dirty="0"/>
              <a:t>Run your first test using </a:t>
            </a:r>
            <a:r>
              <a:rPr lang="en-US" dirty="0" err="1"/>
              <a:t>Autotest</a:t>
            </a:r>
            <a:endParaRPr lang="en-US" dirty="0"/>
          </a:p>
          <a:p>
            <a:pPr marL="285750" indent="-285750">
              <a:buFont typeface="Arial" panose="020B0604020202020204" pitchFamily="34" charset="0"/>
              <a:buChar char="•"/>
            </a:pPr>
            <a:endParaRPr lang="en-US" dirty="0"/>
          </a:p>
        </p:txBody>
      </p:sp>
      <p:sp>
        <p:nvSpPr>
          <p:cNvPr id="4" name="Rectangle 3"/>
          <p:cNvSpPr/>
          <p:nvPr/>
        </p:nvSpPr>
        <p:spPr>
          <a:xfrm>
            <a:off x="3276600" y="5715000"/>
            <a:ext cx="457200" cy="6858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7162800" y="2362200"/>
            <a:ext cx="4876800" cy="28194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8289316" y="5267649"/>
            <a:ext cx="2233945" cy="369332"/>
          </a:xfrm>
          <a:prstGeom prst="rect">
            <a:avLst/>
          </a:prstGeom>
          <a:noFill/>
        </p:spPr>
        <p:txBody>
          <a:bodyPr wrap="none" rtlCol="0">
            <a:spAutoFit/>
          </a:bodyPr>
          <a:lstStyle/>
          <a:p>
            <a:r>
              <a:rPr lang="en-US" b="1" dirty="0"/>
              <a:t>Press System Settings</a:t>
            </a:r>
          </a:p>
        </p:txBody>
      </p:sp>
      <p:pic>
        <p:nvPicPr>
          <p:cNvPr id="9" name="Picture 8"/>
          <p:cNvPicPr>
            <a:picLocks noChangeAspect="1"/>
          </p:cNvPicPr>
          <p:nvPr/>
        </p:nvPicPr>
        <p:blipFill>
          <a:blip r:embed="rId2"/>
          <a:stretch>
            <a:fillRect/>
          </a:stretch>
        </p:blipFill>
        <p:spPr>
          <a:xfrm>
            <a:off x="1874982" y="1819564"/>
            <a:ext cx="1219200" cy="2035558"/>
          </a:xfrm>
          <a:prstGeom prst="rect">
            <a:avLst/>
          </a:prstGeom>
        </p:spPr>
      </p:pic>
      <p:sp>
        <p:nvSpPr>
          <p:cNvPr id="11" name="Rectangle 10">
            <a:hlinkClick r:id="" action="ppaction://hlinkshowjump?jump=nextslide"/>
            <a:hlinkHover r:id="" action="ppaction://noaction" highlightClick="1"/>
          </p:cNvPr>
          <p:cNvSpPr/>
          <p:nvPr/>
        </p:nvSpPr>
        <p:spPr>
          <a:xfrm>
            <a:off x="1877007" y="3629607"/>
            <a:ext cx="12192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p:cNvSpPr/>
          <p:nvPr/>
        </p:nvSpPr>
        <p:spPr>
          <a:xfrm>
            <a:off x="12192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09956" y="3572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9064454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What it is: </a:t>
            </a:r>
          </a:p>
          <a:p>
            <a:pPr marL="1257300" lvl="2" indent="-342900">
              <a:buFont typeface="Arial" panose="020B0604020202020204" pitchFamily="34" charset="0"/>
              <a:buChar char="•"/>
            </a:pPr>
            <a:r>
              <a:rPr lang="en-US" dirty="0"/>
              <a:t>Sound on/off, English/Metric, auto power off interval</a:t>
            </a:r>
          </a:p>
          <a:p>
            <a:pPr marL="800100" lvl="1" indent="-342900">
              <a:buFont typeface="Arial" panose="020B0604020202020204" pitchFamily="34" charset="0"/>
              <a:buChar char="•"/>
            </a:pPr>
            <a:r>
              <a:rPr lang="en-US" dirty="0"/>
              <a:t>Why you need it:</a:t>
            </a:r>
          </a:p>
          <a:p>
            <a:pPr marL="1257300" lvl="2" indent="-342900">
              <a:buFont typeface="Arial" panose="020B0604020202020204" pitchFamily="34" charset="0"/>
              <a:buChar char="•"/>
            </a:pPr>
            <a:r>
              <a:rPr lang="en-US" dirty="0"/>
              <a:t>These are your personal preferences for the certifier.  For example, you might want your menu clicks to be silent, or make an audible click when a button is pressed.  Or you might like the chime when the remote unit is connected to the local unit.</a:t>
            </a:r>
          </a:p>
          <a:p>
            <a:pPr marL="800100" lvl="1" indent="-342900">
              <a:buFont typeface="Arial" panose="020B0604020202020204" pitchFamily="34" charset="0"/>
              <a:buChar char="•"/>
            </a:pP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9" name="Rectangle 8"/>
          <p:cNvSpPr/>
          <p:nvPr/>
        </p:nvSpPr>
        <p:spPr>
          <a:xfrm>
            <a:off x="2362200" y="152400"/>
            <a:ext cx="3280450" cy="369332"/>
          </a:xfrm>
          <a:prstGeom prst="rect">
            <a:avLst/>
          </a:prstGeom>
        </p:spPr>
        <p:txBody>
          <a:bodyPr wrap="none">
            <a:spAutoFit/>
          </a:bodyPr>
          <a:lstStyle/>
          <a:p>
            <a:r>
              <a:rPr lang="en-US" dirty="0"/>
              <a:t>Getting started – System Settings</a:t>
            </a:r>
          </a:p>
        </p:txBody>
      </p:sp>
      <p:pic>
        <p:nvPicPr>
          <p:cNvPr id="14" name="Picture 13"/>
          <p:cNvPicPr>
            <a:picLocks noChangeAspect="1"/>
          </p:cNvPicPr>
          <p:nvPr/>
        </p:nvPicPr>
        <p:blipFill>
          <a:blip r:embed="rId4"/>
          <a:stretch>
            <a:fillRect/>
          </a:stretch>
        </p:blipFill>
        <p:spPr>
          <a:xfrm>
            <a:off x="1879732" y="1807882"/>
            <a:ext cx="1218032" cy="2048273"/>
          </a:xfrm>
          <a:prstGeom prst="rect">
            <a:avLst/>
          </a:prstGeom>
        </p:spPr>
      </p:pic>
      <p:pic>
        <p:nvPicPr>
          <p:cNvPr id="15" name="Picture 14">
            <a:hlinkClick r:id="" action="ppaction://hlinkshowjump?jump=nextslide"/>
            <a:hlinkHover r:id="" action="ppaction://noaction" highlightClick="1"/>
          </p:cNvPr>
          <p:cNvPicPr>
            <a:picLocks noChangeAspect="1"/>
          </p:cNvPicPr>
          <p:nvPr/>
        </p:nvPicPr>
        <p:blipFill>
          <a:blip r:embed="rId5"/>
          <a:stretch>
            <a:fillRect/>
          </a:stretch>
        </p:blipFill>
        <p:spPr>
          <a:xfrm>
            <a:off x="10744200" y="5486400"/>
            <a:ext cx="939893" cy="419100"/>
          </a:xfrm>
          <a:prstGeom prst="rect">
            <a:avLst/>
          </a:prstGeom>
        </p:spPr>
      </p:pic>
    </p:spTree>
    <p:extLst>
      <p:ext uri="{BB962C8B-B14F-4D97-AF65-F5344CB8AC3E}">
        <p14:creationId xmlns:p14="http://schemas.microsoft.com/office/powerpoint/2010/main" val="34457230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732" y="1807882"/>
            <a:ext cx="1218032" cy="2048273"/>
          </a:xfrm>
          <a:prstGeom prst="rect">
            <a:avLst/>
          </a:prstGeom>
        </p:spPr>
      </p:pic>
      <p:sp>
        <p:nvSpPr>
          <p:cNvPr id="10" name="TextBox 9"/>
          <p:cNvSpPr txBox="1"/>
          <p:nvPr/>
        </p:nvSpPr>
        <p:spPr>
          <a:xfrm>
            <a:off x="8153400" y="4191000"/>
            <a:ext cx="1953227" cy="369332"/>
          </a:xfrm>
          <a:prstGeom prst="rect">
            <a:avLst/>
          </a:prstGeom>
          <a:noFill/>
        </p:spPr>
        <p:txBody>
          <a:bodyPr wrap="none" rtlCol="0">
            <a:spAutoFit/>
          </a:bodyPr>
          <a:lstStyle/>
          <a:p>
            <a:r>
              <a:rPr lang="en-US" b="1" dirty="0"/>
              <a:t>Press M</a:t>
            </a:r>
            <a:r>
              <a:rPr lang="en-US" dirty="0"/>
              <a:t> for meters</a:t>
            </a:r>
          </a:p>
        </p:txBody>
      </p:sp>
      <p:sp>
        <p:nvSpPr>
          <p:cNvPr id="2" name="TextBox 1"/>
          <p:cNvSpPr txBox="1"/>
          <p:nvPr/>
        </p:nvSpPr>
        <p:spPr>
          <a:xfrm>
            <a:off x="7086600" y="2133600"/>
            <a:ext cx="4648200" cy="1754326"/>
          </a:xfrm>
          <a:prstGeom prst="rect">
            <a:avLst/>
          </a:prstGeom>
          <a:noFill/>
        </p:spPr>
        <p:txBody>
          <a:bodyPr wrap="square" rtlCol="0">
            <a:spAutoFit/>
          </a:bodyPr>
          <a:lstStyle/>
          <a:p>
            <a:r>
              <a:rPr lang="en-US" dirty="0"/>
              <a:t>Now we are going to walk through examples of preferences you might set</a:t>
            </a:r>
          </a:p>
          <a:p>
            <a:endParaRPr lang="en-US" dirty="0"/>
          </a:p>
          <a:p>
            <a:r>
              <a:rPr lang="en-US" dirty="0"/>
              <a:t>First, change unit of length from feet to meters</a:t>
            </a:r>
          </a:p>
          <a:p>
            <a:pPr marL="285750" indent="-285750">
              <a:buFont typeface="Arial" panose="020B0604020202020204" pitchFamily="34" charset="0"/>
              <a:buChar char="•"/>
            </a:pPr>
            <a:r>
              <a:rPr lang="en-US" dirty="0"/>
              <a:t>FT is feet</a:t>
            </a:r>
          </a:p>
          <a:p>
            <a:pPr marL="285750" indent="-285750">
              <a:buFont typeface="Arial" panose="020B0604020202020204" pitchFamily="34" charset="0"/>
              <a:buChar char="•"/>
            </a:pPr>
            <a:r>
              <a:rPr lang="en-US" dirty="0"/>
              <a:t>M is meters</a:t>
            </a:r>
          </a:p>
        </p:txBody>
      </p:sp>
      <p:sp>
        <p:nvSpPr>
          <p:cNvPr id="13" name="Rectangle 12">
            <a:hlinkClick r:id="" action="ppaction://hlinkshowjump?jump=nextslide"/>
            <a:hlinkHover r:id="" action="ppaction://noaction" highlightClick="1"/>
          </p:cNvPr>
          <p:cNvSpPr/>
          <p:nvPr/>
        </p:nvSpPr>
        <p:spPr>
          <a:xfrm>
            <a:off x="2895600" y="2057400"/>
            <a:ext cx="1524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2" name="Arrow: Right 11"/>
          <p:cNvSpPr/>
          <p:nvPr/>
        </p:nvSpPr>
        <p:spPr>
          <a:xfrm rot="9529044">
            <a:off x="3044226" y="189735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581400" y="1676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5951478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924" y="1819177"/>
            <a:ext cx="1208509" cy="2034366"/>
          </a:xfrm>
          <a:prstGeom prst="rect">
            <a:avLst/>
          </a:prstGeom>
        </p:spPr>
      </p:pic>
      <p:sp>
        <p:nvSpPr>
          <p:cNvPr id="8" name="TextBox 7"/>
          <p:cNvSpPr txBox="1"/>
          <p:nvPr/>
        </p:nvSpPr>
        <p:spPr>
          <a:xfrm>
            <a:off x="8915400" y="2514600"/>
            <a:ext cx="2971800" cy="3693319"/>
          </a:xfrm>
          <a:prstGeom prst="rect">
            <a:avLst/>
          </a:prstGeom>
          <a:noFill/>
        </p:spPr>
        <p:txBody>
          <a:bodyPr wrap="square" rtlCol="0">
            <a:spAutoFit/>
          </a:bodyPr>
          <a:lstStyle/>
          <a:p>
            <a:r>
              <a:rPr lang="en-US" dirty="0"/>
              <a:t>One test that is run is called Near End Cross Talk (NEXT)</a:t>
            </a:r>
          </a:p>
          <a:p>
            <a:endParaRPr lang="en-US" dirty="0"/>
          </a:p>
          <a:p>
            <a:r>
              <a:rPr lang="en-US" dirty="0"/>
              <a:t>The results of NEXT are displayed on a Cartesian plot (X vs Y) where the X-axis is frequency and the Y-axis is signal strength</a:t>
            </a:r>
          </a:p>
          <a:p>
            <a:endParaRPr lang="en-US" dirty="0"/>
          </a:p>
          <a:p>
            <a:r>
              <a:rPr lang="en-US" dirty="0"/>
              <a:t>The NEXT graph will always show the test limits as a </a:t>
            </a:r>
            <a:r>
              <a:rPr lang="en-US" dirty="0">
                <a:solidFill>
                  <a:srgbClr val="FF0000"/>
                </a:solidFill>
              </a:rPr>
              <a:t>red</a:t>
            </a:r>
            <a:r>
              <a:rPr lang="en-US" dirty="0"/>
              <a:t> curve.  The test results should not exceed the test limits. </a:t>
            </a:r>
          </a:p>
        </p:txBody>
      </p:sp>
      <p:pic>
        <p:nvPicPr>
          <p:cNvPr id="2" name="Picture 1">
            <a:hlinkClick r:id="" action="ppaction://hlinkshowjump?jump=nextslide"/>
            <a:hlinkHover r:id="" action="ppaction://noaction" highlightClick="1"/>
          </p:cNvPr>
          <p:cNvPicPr>
            <a:picLocks noChangeAspect="1"/>
          </p:cNvPicPr>
          <p:nvPr/>
        </p:nvPicPr>
        <p:blipFill>
          <a:blip r:embed="rId5"/>
          <a:stretch>
            <a:fillRect/>
          </a:stretch>
        </p:blipFill>
        <p:spPr>
          <a:xfrm>
            <a:off x="10820400" y="6248400"/>
            <a:ext cx="939893" cy="419100"/>
          </a:xfrm>
          <a:prstGeom prst="rect">
            <a:avLst/>
          </a:prstGeom>
        </p:spPr>
      </p:pic>
      <p:sp>
        <p:nvSpPr>
          <p:cNvPr id="14" name="TextBox 13"/>
          <p:cNvSpPr txBox="1"/>
          <p:nvPr/>
        </p:nvSpPr>
        <p:spPr>
          <a:xfrm>
            <a:off x="6858000" y="609600"/>
            <a:ext cx="3514873" cy="369332"/>
          </a:xfrm>
          <a:prstGeom prst="rect">
            <a:avLst/>
          </a:prstGeom>
          <a:noFill/>
        </p:spPr>
        <p:txBody>
          <a:bodyPr wrap="none" rtlCol="0">
            <a:spAutoFit/>
          </a:bodyPr>
          <a:lstStyle/>
          <a:p>
            <a:r>
              <a:rPr lang="en-US" dirty="0"/>
              <a:t>Explanation of Plot Y-axis Direction:</a:t>
            </a:r>
          </a:p>
        </p:txBody>
      </p:sp>
      <p:sp>
        <p:nvSpPr>
          <p:cNvPr id="15" name="Rectangle 14"/>
          <p:cNvSpPr/>
          <p:nvPr/>
        </p:nvSpPr>
        <p:spPr>
          <a:xfrm>
            <a:off x="2362200" y="152400"/>
            <a:ext cx="3280450" cy="369332"/>
          </a:xfrm>
          <a:prstGeom prst="rect">
            <a:avLst/>
          </a:prstGeom>
        </p:spPr>
        <p:txBody>
          <a:bodyPr wrap="none">
            <a:spAutoFit/>
          </a:bodyPr>
          <a:lstStyle/>
          <a:p>
            <a:r>
              <a:rPr lang="en-US" dirty="0"/>
              <a:t>Getting started – System Settings</a:t>
            </a:r>
          </a:p>
        </p:txBody>
      </p:sp>
      <p:pic>
        <p:nvPicPr>
          <p:cNvPr id="17" name="Picture 16"/>
          <p:cNvPicPr>
            <a:picLocks noChangeAspect="1"/>
          </p:cNvPicPr>
          <p:nvPr/>
        </p:nvPicPr>
        <p:blipFill>
          <a:blip r:embed="rId6"/>
          <a:stretch>
            <a:fillRect/>
          </a:stretch>
        </p:blipFill>
        <p:spPr>
          <a:xfrm>
            <a:off x="7315200" y="3200400"/>
            <a:ext cx="1325313" cy="2324100"/>
          </a:xfrm>
          <a:prstGeom prst="rect">
            <a:avLst/>
          </a:prstGeom>
        </p:spPr>
      </p:pic>
    </p:spTree>
    <p:extLst>
      <p:ext uri="{BB962C8B-B14F-4D97-AF65-F5344CB8AC3E}">
        <p14:creationId xmlns:p14="http://schemas.microsoft.com/office/powerpoint/2010/main" val="2373031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924" y="1819177"/>
            <a:ext cx="1208509" cy="2034366"/>
          </a:xfrm>
          <a:prstGeom prst="rect">
            <a:avLst/>
          </a:prstGeom>
        </p:spPr>
      </p:pic>
      <p:sp>
        <p:nvSpPr>
          <p:cNvPr id="8" name="TextBox 7"/>
          <p:cNvSpPr txBox="1"/>
          <p:nvPr/>
        </p:nvSpPr>
        <p:spPr>
          <a:xfrm>
            <a:off x="6858000" y="990600"/>
            <a:ext cx="4953000" cy="2031325"/>
          </a:xfrm>
          <a:prstGeom prst="rect">
            <a:avLst/>
          </a:prstGeom>
          <a:noFill/>
        </p:spPr>
        <p:txBody>
          <a:bodyPr wrap="square" rtlCol="0">
            <a:spAutoFit/>
          </a:bodyPr>
          <a:lstStyle/>
          <a:p>
            <a:r>
              <a:rPr lang="en-US" dirty="0"/>
              <a:t>The </a:t>
            </a:r>
            <a:r>
              <a:rPr lang="en-US" dirty="0">
                <a:solidFill>
                  <a:srgbClr val="FF0000"/>
                </a:solidFill>
              </a:rPr>
              <a:t>red</a:t>
            </a:r>
            <a:r>
              <a:rPr lang="en-US" dirty="0"/>
              <a:t> </a:t>
            </a:r>
            <a:r>
              <a:rPr lang="en-US" dirty="0">
                <a:solidFill>
                  <a:srgbClr val="FF0000"/>
                </a:solidFill>
              </a:rPr>
              <a:t>curve</a:t>
            </a:r>
            <a:r>
              <a:rPr lang="en-US" dirty="0"/>
              <a:t> is the test limit line.</a:t>
            </a:r>
          </a:p>
          <a:p>
            <a:endParaRPr lang="en-US" dirty="0"/>
          </a:p>
          <a:p>
            <a:r>
              <a:rPr lang="en-US" dirty="0"/>
              <a:t>Users may prefer that the test limit line be displayed </a:t>
            </a:r>
            <a:r>
              <a:rPr lang="en-US" u="sng" dirty="0"/>
              <a:t>above</a:t>
            </a:r>
            <a:r>
              <a:rPr lang="en-US" dirty="0"/>
              <a:t> the data, or users may prefer that the test limit line be displayed </a:t>
            </a:r>
            <a:r>
              <a:rPr lang="en-US" u="sng" dirty="0"/>
              <a:t>below</a:t>
            </a:r>
            <a:r>
              <a:rPr lang="en-US" dirty="0"/>
              <a:t> the data.</a:t>
            </a:r>
          </a:p>
          <a:p>
            <a:endParaRPr lang="en-US" dirty="0"/>
          </a:p>
          <a:p>
            <a:r>
              <a:rPr lang="en-US" dirty="0"/>
              <a:t>Here are the two options:</a:t>
            </a:r>
          </a:p>
        </p:txBody>
      </p:sp>
      <p:pic>
        <p:nvPicPr>
          <p:cNvPr id="11" name="Picture 10"/>
          <p:cNvPicPr>
            <a:picLocks noChangeAspect="1"/>
          </p:cNvPicPr>
          <p:nvPr/>
        </p:nvPicPr>
        <p:blipFill>
          <a:blip r:embed="rId5"/>
          <a:stretch>
            <a:fillRect/>
          </a:stretch>
        </p:blipFill>
        <p:spPr>
          <a:xfrm>
            <a:off x="9296400" y="3200400"/>
            <a:ext cx="1320511" cy="2314496"/>
          </a:xfrm>
          <a:prstGeom prst="rect">
            <a:avLst/>
          </a:prstGeom>
        </p:spPr>
      </p:pic>
      <p:pic>
        <p:nvPicPr>
          <p:cNvPr id="12" name="Picture 11"/>
          <p:cNvPicPr>
            <a:picLocks noChangeAspect="1"/>
          </p:cNvPicPr>
          <p:nvPr/>
        </p:nvPicPr>
        <p:blipFill>
          <a:blip r:embed="rId6"/>
          <a:stretch>
            <a:fillRect/>
          </a:stretch>
        </p:blipFill>
        <p:spPr>
          <a:xfrm>
            <a:off x="7315200" y="3200400"/>
            <a:ext cx="1325313" cy="2324100"/>
          </a:xfrm>
          <a:prstGeom prst="rect">
            <a:avLst/>
          </a:prstGeom>
        </p:spPr>
      </p:pic>
      <p:sp>
        <p:nvSpPr>
          <p:cNvPr id="14" name="TextBox 13"/>
          <p:cNvSpPr txBox="1"/>
          <p:nvPr/>
        </p:nvSpPr>
        <p:spPr>
          <a:xfrm>
            <a:off x="9220200" y="5638800"/>
            <a:ext cx="2057399" cy="646331"/>
          </a:xfrm>
          <a:prstGeom prst="rect">
            <a:avLst/>
          </a:prstGeom>
          <a:noFill/>
        </p:spPr>
        <p:txBody>
          <a:bodyPr wrap="square" rtlCol="0">
            <a:spAutoFit/>
          </a:bodyPr>
          <a:lstStyle/>
          <a:p>
            <a:r>
              <a:rPr lang="en-US" dirty="0">
                <a:solidFill>
                  <a:srgbClr val="FF0000"/>
                </a:solidFill>
              </a:rPr>
              <a:t>Red test limit </a:t>
            </a:r>
            <a:r>
              <a:rPr lang="en-US" dirty="0"/>
              <a:t>line </a:t>
            </a:r>
            <a:r>
              <a:rPr lang="en-US" u="sng" dirty="0"/>
              <a:t>below</a:t>
            </a:r>
            <a:r>
              <a:rPr lang="en-US" dirty="0"/>
              <a:t> data</a:t>
            </a:r>
          </a:p>
        </p:txBody>
      </p:sp>
      <p:sp>
        <p:nvSpPr>
          <p:cNvPr id="15" name="TextBox 14"/>
          <p:cNvSpPr txBox="1"/>
          <p:nvPr/>
        </p:nvSpPr>
        <p:spPr>
          <a:xfrm>
            <a:off x="7086600" y="5638800"/>
            <a:ext cx="1905000" cy="646331"/>
          </a:xfrm>
          <a:prstGeom prst="rect">
            <a:avLst/>
          </a:prstGeom>
          <a:noFill/>
        </p:spPr>
        <p:txBody>
          <a:bodyPr wrap="square" rtlCol="0">
            <a:spAutoFit/>
          </a:bodyPr>
          <a:lstStyle/>
          <a:p>
            <a:r>
              <a:rPr lang="en-US" dirty="0">
                <a:solidFill>
                  <a:srgbClr val="FF0000"/>
                </a:solidFill>
              </a:rPr>
              <a:t>Red test limit </a:t>
            </a:r>
            <a:r>
              <a:rPr lang="en-US" dirty="0"/>
              <a:t>line </a:t>
            </a:r>
            <a:r>
              <a:rPr lang="en-US" u="sng" dirty="0"/>
              <a:t>above</a:t>
            </a:r>
            <a:r>
              <a:rPr lang="en-US" dirty="0"/>
              <a:t> data</a:t>
            </a:r>
          </a:p>
        </p:txBody>
      </p:sp>
      <p:pic>
        <p:nvPicPr>
          <p:cNvPr id="18" name="Picture 17">
            <a:hlinkClick r:id="" action="ppaction://hlinkshowjump?jump=nextslide"/>
            <a:hlinkHover r:id="" action="ppaction://noaction" highlightClick="1"/>
          </p:cNvPr>
          <p:cNvPicPr>
            <a:picLocks noChangeAspect="1"/>
          </p:cNvPicPr>
          <p:nvPr/>
        </p:nvPicPr>
        <p:blipFill>
          <a:blip r:embed="rId7"/>
          <a:stretch>
            <a:fillRect/>
          </a:stretch>
        </p:blipFill>
        <p:spPr>
          <a:xfrm>
            <a:off x="11201400" y="6172200"/>
            <a:ext cx="780489" cy="348022"/>
          </a:xfrm>
          <a:prstGeom prst="rect">
            <a:avLst/>
          </a:prstGeom>
        </p:spPr>
      </p:pic>
      <p:sp>
        <p:nvSpPr>
          <p:cNvPr id="19" name="TextBox 18"/>
          <p:cNvSpPr txBox="1"/>
          <p:nvPr/>
        </p:nvSpPr>
        <p:spPr>
          <a:xfrm>
            <a:off x="6858000" y="609600"/>
            <a:ext cx="3514873" cy="369332"/>
          </a:xfrm>
          <a:prstGeom prst="rect">
            <a:avLst/>
          </a:prstGeom>
          <a:noFill/>
        </p:spPr>
        <p:txBody>
          <a:bodyPr wrap="none" rtlCol="0">
            <a:spAutoFit/>
          </a:bodyPr>
          <a:lstStyle/>
          <a:p>
            <a:r>
              <a:rPr lang="en-US" dirty="0"/>
              <a:t>Explanation of Plot Y-axis Direction:</a:t>
            </a:r>
          </a:p>
        </p:txBody>
      </p:sp>
      <p:sp>
        <p:nvSpPr>
          <p:cNvPr id="20" name="Rectangle 19"/>
          <p:cNvSpPr/>
          <p:nvPr/>
        </p:nvSpPr>
        <p:spPr>
          <a:xfrm>
            <a:off x="2362200" y="152400"/>
            <a:ext cx="3280450" cy="369332"/>
          </a:xfrm>
          <a:prstGeom prst="rect">
            <a:avLst/>
          </a:prstGeom>
        </p:spPr>
        <p:txBody>
          <a:bodyPr wrap="none">
            <a:spAutoFit/>
          </a:bodyPr>
          <a:lstStyle/>
          <a:p>
            <a:r>
              <a:rPr lang="en-US" dirty="0"/>
              <a:t>Getting started – System Settings</a:t>
            </a:r>
          </a:p>
        </p:txBody>
      </p:sp>
    </p:spTree>
    <p:extLst>
      <p:ext uri="{BB962C8B-B14F-4D97-AF65-F5344CB8AC3E}">
        <p14:creationId xmlns:p14="http://schemas.microsoft.com/office/powerpoint/2010/main" val="146398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924" y="1819177"/>
            <a:ext cx="1208509" cy="2034366"/>
          </a:xfrm>
          <a:prstGeom prst="rect">
            <a:avLst/>
          </a:prstGeom>
        </p:spPr>
      </p:pic>
      <p:pic>
        <p:nvPicPr>
          <p:cNvPr id="16" name="Picture 15"/>
          <p:cNvPicPr>
            <a:picLocks noChangeAspect="1"/>
          </p:cNvPicPr>
          <p:nvPr/>
        </p:nvPicPr>
        <p:blipFill>
          <a:blip r:embed="rId5"/>
          <a:stretch>
            <a:fillRect/>
          </a:stretch>
        </p:blipFill>
        <p:spPr>
          <a:xfrm>
            <a:off x="7183266" y="914400"/>
            <a:ext cx="1998833" cy="3505200"/>
          </a:xfrm>
          <a:prstGeom prst="rect">
            <a:avLst/>
          </a:prstGeom>
        </p:spPr>
      </p:pic>
      <p:pic>
        <p:nvPicPr>
          <p:cNvPr id="17" name="Picture 16"/>
          <p:cNvPicPr>
            <a:picLocks noChangeAspect="1"/>
          </p:cNvPicPr>
          <p:nvPr/>
        </p:nvPicPr>
        <p:blipFill>
          <a:blip r:embed="rId6"/>
          <a:stretch>
            <a:fillRect/>
          </a:stretch>
        </p:blipFill>
        <p:spPr>
          <a:xfrm>
            <a:off x="7086600" y="4648200"/>
            <a:ext cx="2143125" cy="329712"/>
          </a:xfrm>
          <a:prstGeom prst="rect">
            <a:avLst/>
          </a:prstGeom>
        </p:spPr>
      </p:pic>
      <p:sp>
        <p:nvSpPr>
          <p:cNvPr id="22" name="TextBox 21"/>
          <p:cNvSpPr txBox="1"/>
          <p:nvPr/>
        </p:nvSpPr>
        <p:spPr>
          <a:xfrm>
            <a:off x="7772400" y="5867400"/>
            <a:ext cx="3181605" cy="677108"/>
          </a:xfrm>
          <a:prstGeom prst="rect">
            <a:avLst/>
          </a:prstGeom>
          <a:noFill/>
        </p:spPr>
        <p:txBody>
          <a:bodyPr wrap="square" rtlCol="0">
            <a:spAutoFit/>
          </a:bodyPr>
          <a:lstStyle/>
          <a:p>
            <a:r>
              <a:rPr lang="en-US" sz="2000" b="1" dirty="0"/>
              <a:t>Press</a:t>
            </a:r>
            <a:r>
              <a:rPr lang="en-US" b="1" dirty="0"/>
              <a:t> </a:t>
            </a:r>
            <a:r>
              <a:rPr lang="en-US" dirty="0"/>
              <a:t>switch (on certifier) and change Plot Y-axis Direction</a:t>
            </a:r>
          </a:p>
        </p:txBody>
      </p:sp>
      <p:sp>
        <p:nvSpPr>
          <p:cNvPr id="23" name="TextBox 22"/>
          <p:cNvSpPr txBox="1"/>
          <p:nvPr/>
        </p:nvSpPr>
        <p:spPr>
          <a:xfrm>
            <a:off x="7010400" y="5029200"/>
            <a:ext cx="2514600" cy="646331"/>
          </a:xfrm>
          <a:prstGeom prst="rect">
            <a:avLst/>
          </a:prstGeom>
          <a:noFill/>
        </p:spPr>
        <p:txBody>
          <a:bodyPr wrap="square" rtlCol="0">
            <a:spAutoFit/>
          </a:bodyPr>
          <a:lstStyle/>
          <a:p>
            <a:r>
              <a:rPr lang="en-US" dirty="0"/>
              <a:t>Switch position for </a:t>
            </a:r>
            <a:r>
              <a:rPr lang="en-US" dirty="0">
                <a:solidFill>
                  <a:srgbClr val="FF0000"/>
                </a:solidFill>
              </a:rPr>
              <a:t>red</a:t>
            </a:r>
            <a:r>
              <a:rPr lang="en-US" dirty="0"/>
              <a:t> test limit line </a:t>
            </a:r>
            <a:r>
              <a:rPr lang="en-US" u="sng" dirty="0"/>
              <a:t>above</a:t>
            </a:r>
            <a:r>
              <a:rPr lang="en-US" dirty="0"/>
              <a:t> </a:t>
            </a:r>
          </a:p>
        </p:txBody>
      </p:sp>
      <p:sp>
        <p:nvSpPr>
          <p:cNvPr id="24" name="Rectangle 23">
            <a:hlinkClick r:id="" action="ppaction://hlinkshowjump?jump=nextslide"/>
            <a:hlinkHover r:id="" action="ppaction://noaction" highlightClick="1"/>
          </p:cNvPr>
          <p:cNvSpPr/>
          <p:nvPr/>
        </p:nvSpPr>
        <p:spPr>
          <a:xfrm>
            <a:off x="2667000" y="2209800"/>
            <a:ext cx="2286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58000" y="609600"/>
            <a:ext cx="3514873" cy="369332"/>
          </a:xfrm>
          <a:prstGeom prst="rect">
            <a:avLst/>
          </a:prstGeom>
          <a:noFill/>
        </p:spPr>
        <p:txBody>
          <a:bodyPr wrap="none" rtlCol="0">
            <a:spAutoFit/>
          </a:bodyPr>
          <a:lstStyle/>
          <a:p>
            <a:r>
              <a:rPr lang="en-US" dirty="0"/>
              <a:t>Explanation of Plot Y-axis Direction:</a:t>
            </a:r>
          </a:p>
        </p:txBody>
      </p:sp>
      <p:sp>
        <p:nvSpPr>
          <p:cNvPr id="31" name="Rectangle 30"/>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20" name="Arrow: Right 19"/>
          <p:cNvSpPr/>
          <p:nvPr/>
        </p:nvSpPr>
        <p:spPr>
          <a:xfrm rot="2450672">
            <a:off x="2210330" y="195797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85800" y="1676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4748828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a:blip r:embed="rId3"/>
          <a:stretch>
            <a:fillRect/>
          </a:stretch>
        </p:blipFill>
        <p:spPr>
          <a:xfrm>
            <a:off x="9906000" y="914400"/>
            <a:ext cx="2009775" cy="3522587"/>
          </a:xfrm>
          <a:prstGeom prst="rect">
            <a:avLst/>
          </a:prstGeom>
        </p:spPr>
      </p:pic>
      <p:pic>
        <p:nvPicPr>
          <p:cNvPr id="15" name="Picture 14"/>
          <p:cNvPicPr>
            <a:picLocks noChangeAspect="1"/>
          </p:cNvPicPr>
          <p:nvPr/>
        </p:nvPicPr>
        <p:blipFill>
          <a:blip r:embed="rId4"/>
          <a:stretch>
            <a:fillRect/>
          </a:stretch>
        </p:blipFill>
        <p:spPr>
          <a:xfrm>
            <a:off x="9829800" y="4648200"/>
            <a:ext cx="2181225" cy="330727"/>
          </a:xfrm>
          <a:prstGeom prst="rect">
            <a:avLst/>
          </a:prstGeom>
        </p:spPr>
      </p:pic>
      <p:sp>
        <p:nvSpPr>
          <p:cNvPr id="24" name="Rectangle 23">
            <a:hlinkClick r:id="" action="ppaction://hlinkshowjump?jump=nextslide"/>
            <a:hlinkHover r:id="" action="ppaction://noaction" highlightClick="1"/>
          </p:cNvPr>
          <p:cNvSpPr/>
          <p:nvPr/>
        </p:nvSpPr>
        <p:spPr>
          <a:xfrm>
            <a:off x="2667000" y="2209800"/>
            <a:ext cx="2286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9677400" y="5029200"/>
            <a:ext cx="2514600" cy="646331"/>
          </a:xfrm>
          <a:prstGeom prst="rect">
            <a:avLst/>
          </a:prstGeom>
          <a:noFill/>
        </p:spPr>
        <p:txBody>
          <a:bodyPr wrap="square" rtlCol="0">
            <a:spAutoFit/>
          </a:bodyPr>
          <a:lstStyle/>
          <a:p>
            <a:r>
              <a:rPr lang="en-US" dirty="0"/>
              <a:t>Switch position for </a:t>
            </a:r>
            <a:r>
              <a:rPr lang="en-US" dirty="0">
                <a:solidFill>
                  <a:srgbClr val="FF0000"/>
                </a:solidFill>
              </a:rPr>
              <a:t>red</a:t>
            </a:r>
            <a:r>
              <a:rPr lang="en-US" dirty="0"/>
              <a:t> test limit line </a:t>
            </a:r>
            <a:r>
              <a:rPr lang="en-US" u="sng" dirty="0"/>
              <a:t>below</a:t>
            </a:r>
            <a:r>
              <a:rPr lang="en-US" dirty="0"/>
              <a:t> </a:t>
            </a:r>
          </a:p>
        </p:txBody>
      </p:sp>
      <p:sp>
        <p:nvSpPr>
          <p:cNvPr id="30" name="TextBox 29"/>
          <p:cNvSpPr txBox="1"/>
          <p:nvPr/>
        </p:nvSpPr>
        <p:spPr>
          <a:xfrm>
            <a:off x="6858000" y="609600"/>
            <a:ext cx="3514873" cy="369332"/>
          </a:xfrm>
          <a:prstGeom prst="rect">
            <a:avLst/>
          </a:prstGeom>
          <a:noFill/>
        </p:spPr>
        <p:txBody>
          <a:bodyPr wrap="none" rtlCol="0">
            <a:spAutoFit/>
          </a:bodyPr>
          <a:lstStyle/>
          <a:p>
            <a:r>
              <a:rPr lang="en-US" dirty="0"/>
              <a:t>Explanation of Plot Y-axis Direction:</a:t>
            </a:r>
          </a:p>
        </p:txBody>
      </p:sp>
      <p:sp>
        <p:nvSpPr>
          <p:cNvPr id="31" name="Rectangle 30"/>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25" name="Rectangle 24"/>
          <p:cNvSpPr/>
          <p:nvPr/>
        </p:nvSpPr>
        <p:spPr>
          <a:xfrm>
            <a:off x="685800" y="1676400"/>
            <a:ext cx="685444" cy="369332"/>
          </a:xfrm>
          <a:prstGeom prst="rect">
            <a:avLst/>
          </a:prstGeom>
        </p:spPr>
        <p:txBody>
          <a:bodyPr wrap="none">
            <a:spAutoFit/>
          </a:bodyPr>
          <a:lstStyle/>
          <a:p>
            <a:r>
              <a:rPr lang="en-US" b="1" dirty="0"/>
              <a:t>Press</a:t>
            </a:r>
            <a:endParaRPr lang="en-US" dirty="0"/>
          </a:p>
        </p:txBody>
      </p:sp>
      <p:pic>
        <p:nvPicPr>
          <p:cNvPr id="19" name="Picture 18">
            <a:hlinkClick r:id="" action="ppaction://hlinkshowjump?jump=nextslide"/>
            <a:hlinkHover r:id="" action="ppaction://noaction" highlightClick="1"/>
          </p:cNvPr>
          <p:cNvPicPr>
            <a:picLocks noChangeAspect="1"/>
          </p:cNvPicPr>
          <p:nvPr/>
        </p:nvPicPr>
        <p:blipFill>
          <a:blip r:embed="rId5"/>
          <a:stretch>
            <a:fillRect/>
          </a:stretch>
        </p:blipFill>
        <p:spPr>
          <a:xfrm>
            <a:off x="11201400" y="6172200"/>
            <a:ext cx="780489" cy="348022"/>
          </a:xfrm>
          <a:prstGeom prst="rect">
            <a:avLst/>
          </a:prstGeom>
        </p:spPr>
      </p:pic>
      <p:pic>
        <p:nvPicPr>
          <p:cNvPr id="21" name="Picture 20"/>
          <p:cNvPicPr>
            <a:picLocks noChangeAspect="1"/>
          </p:cNvPicPr>
          <p:nvPr/>
        </p:nvPicPr>
        <p:blipFill>
          <a:blip r:embed="rId6"/>
          <a:stretch>
            <a:fillRect/>
          </a:stretch>
        </p:blipFill>
        <p:spPr>
          <a:xfrm>
            <a:off x="1879917" y="1814830"/>
            <a:ext cx="1205605" cy="2036923"/>
          </a:xfrm>
          <a:prstGeom prst="rect">
            <a:avLst/>
          </a:prstGeom>
        </p:spPr>
      </p:pic>
    </p:spTree>
    <p:extLst>
      <p:ext uri="{BB962C8B-B14F-4D97-AF65-F5344CB8AC3E}">
        <p14:creationId xmlns:p14="http://schemas.microsoft.com/office/powerpoint/2010/main" val="28824448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1879917" y="1814830"/>
            <a:ext cx="1205605" cy="2036923"/>
          </a:xfrm>
          <a:prstGeom prst="rect">
            <a:avLst/>
          </a:prstGeom>
        </p:spPr>
      </p:pic>
      <p:sp>
        <p:nvSpPr>
          <p:cNvPr id="10" name="TextBox 9"/>
          <p:cNvSpPr txBox="1"/>
          <p:nvPr/>
        </p:nvSpPr>
        <p:spPr>
          <a:xfrm>
            <a:off x="7557796" y="3032449"/>
            <a:ext cx="2044919" cy="369332"/>
          </a:xfrm>
          <a:prstGeom prst="rect">
            <a:avLst/>
          </a:prstGeom>
          <a:noFill/>
        </p:spPr>
        <p:txBody>
          <a:bodyPr wrap="none" rtlCol="0">
            <a:spAutoFit/>
          </a:bodyPr>
          <a:lstStyle/>
          <a:p>
            <a:r>
              <a:rPr lang="en-US" b="1" dirty="0"/>
              <a:t>Press Sleep Interval</a:t>
            </a:r>
          </a:p>
        </p:txBody>
      </p:sp>
      <p:sp>
        <p:nvSpPr>
          <p:cNvPr id="2" name="TextBox 1"/>
          <p:cNvSpPr txBox="1"/>
          <p:nvPr/>
        </p:nvSpPr>
        <p:spPr>
          <a:xfrm>
            <a:off x="7543801" y="1600200"/>
            <a:ext cx="3657600" cy="923330"/>
          </a:xfrm>
          <a:prstGeom prst="rect">
            <a:avLst/>
          </a:prstGeom>
          <a:noFill/>
        </p:spPr>
        <p:txBody>
          <a:bodyPr wrap="square" rtlCol="0">
            <a:spAutoFit/>
          </a:bodyPr>
          <a:lstStyle/>
          <a:p>
            <a:r>
              <a:rPr lang="en-US" dirty="0"/>
              <a:t>Adjust the sleep interval.  You may want to do this in certain cases when you are trying to extend battery life</a:t>
            </a:r>
          </a:p>
        </p:txBody>
      </p:sp>
      <p:sp>
        <p:nvSpPr>
          <p:cNvPr id="11" name="Rectangle 10">
            <a:hlinkClick r:id="" action="ppaction://hlinkshowjump?jump=nextslide"/>
            <a:hlinkHover r:id="" action="ppaction://noaction" highlightClick="1"/>
          </p:cNvPr>
          <p:cNvSpPr/>
          <p:nvPr/>
        </p:nvSpPr>
        <p:spPr>
          <a:xfrm>
            <a:off x="1905000" y="2514600"/>
            <a:ext cx="11430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2" name="Arrow: Right 11"/>
          <p:cNvSpPr/>
          <p:nvPr/>
        </p:nvSpPr>
        <p:spPr>
          <a:xfrm>
            <a:off x="1227667" y="2489199"/>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18423" y="2404532"/>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8754114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1879917" y="1814830"/>
            <a:ext cx="1205605" cy="2036923"/>
          </a:xfrm>
          <a:prstGeom prst="rect">
            <a:avLst/>
          </a:prstGeom>
        </p:spPr>
      </p:pic>
      <p:pic>
        <p:nvPicPr>
          <p:cNvPr id="9" name="Picture 8"/>
          <p:cNvPicPr>
            <a:picLocks noChangeAspect="1"/>
          </p:cNvPicPr>
          <p:nvPr/>
        </p:nvPicPr>
        <p:blipFill>
          <a:blip r:embed="rId4"/>
          <a:stretch>
            <a:fillRect/>
          </a:stretch>
        </p:blipFill>
        <p:spPr>
          <a:xfrm>
            <a:off x="1874314" y="1816275"/>
            <a:ext cx="1225878" cy="2033339"/>
          </a:xfrm>
          <a:prstGeom prst="rect">
            <a:avLst/>
          </a:prstGeom>
        </p:spPr>
      </p:pic>
      <p:sp>
        <p:nvSpPr>
          <p:cNvPr id="10" name="TextBox 9"/>
          <p:cNvSpPr txBox="1"/>
          <p:nvPr/>
        </p:nvSpPr>
        <p:spPr>
          <a:xfrm>
            <a:off x="7467600" y="2438400"/>
            <a:ext cx="3719804" cy="923330"/>
          </a:xfrm>
          <a:prstGeom prst="rect">
            <a:avLst/>
          </a:prstGeom>
          <a:noFill/>
        </p:spPr>
        <p:txBody>
          <a:bodyPr wrap="square" rtlCol="0">
            <a:spAutoFit/>
          </a:bodyPr>
          <a:lstStyle/>
          <a:p>
            <a:r>
              <a:rPr lang="en-US" b="1" dirty="0"/>
              <a:t>Press the check button              </a:t>
            </a:r>
            <a:r>
              <a:rPr lang="en-US" dirty="0"/>
              <a:t>(on the certifier) to keep the defaults to never sleep and never power off</a:t>
            </a:r>
          </a:p>
        </p:txBody>
      </p:sp>
      <p:pic>
        <p:nvPicPr>
          <p:cNvPr id="7" name="Picture 6"/>
          <p:cNvPicPr>
            <a:picLocks noChangeAspect="1"/>
          </p:cNvPicPr>
          <p:nvPr/>
        </p:nvPicPr>
        <p:blipFill rotWithShape="1">
          <a:blip r:embed="rId5"/>
          <a:srcRect t="3648" b="7555"/>
          <a:stretch/>
        </p:blipFill>
        <p:spPr>
          <a:xfrm>
            <a:off x="9753600" y="2441963"/>
            <a:ext cx="609600" cy="355234"/>
          </a:xfrm>
          <a:prstGeom prst="rect">
            <a:avLst/>
          </a:prstGeom>
        </p:spPr>
      </p:pic>
      <p:sp>
        <p:nvSpPr>
          <p:cNvPr id="13" name="Rectangle 12">
            <a:hlinkClick r:id="" action="ppaction://hlinkshowjump?jump=nextslide"/>
            <a:hlinkHover r:id="" action="ppaction://noaction" highlightClick="1"/>
          </p:cNvPr>
          <p:cNvSpPr/>
          <p:nvPr/>
        </p:nvSpPr>
        <p:spPr>
          <a:xfrm>
            <a:off x="2685662" y="3590731"/>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2" name="Arrow: Right 11"/>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657600" y="3581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1282766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1879917" y="1814830"/>
            <a:ext cx="1205605" cy="2036923"/>
          </a:xfrm>
          <a:prstGeom prst="rect">
            <a:avLst/>
          </a:prstGeom>
        </p:spPr>
      </p:pic>
      <p:sp>
        <p:nvSpPr>
          <p:cNvPr id="10" name="TextBox 9"/>
          <p:cNvSpPr txBox="1"/>
          <p:nvPr/>
        </p:nvSpPr>
        <p:spPr>
          <a:xfrm>
            <a:off x="7772400" y="2819400"/>
            <a:ext cx="2770759" cy="461665"/>
          </a:xfrm>
          <a:prstGeom prst="rect">
            <a:avLst/>
          </a:prstGeom>
          <a:noFill/>
        </p:spPr>
        <p:txBody>
          <a:bodyPr wrap="none" rtlCol="0">
            <a:spAutoFit/>
          </a:bodyPr>
          <a:lstStyle/>
          <a:p>
            <a:r>
              <a:rPr lang="en-US" sz="2400" b="1" dirty="0"/>
              <a:t>Press Audio Settings</a:t>
            </a:r>
          </a:p>
        </p:txBody>
      </p:sp>
      <p:sp>
        <p:nvSpPr>
          <p:cNvPr id="11" name="Rectangle 10">
            <a:hlinkClick r:id="" action="ppaction://hlinkshowjump?jump=nextslide"/>
            <a:hlinkHover r:id="" action="ppaction://noaction" highlightClick="1"/>
          </p:cNvPr>
          <p:cNvSpPr/>
          <p:nvPr/>
        </p:nvSpPr>
        <p:spPr>
          <a:xfrm>
            <a:off x="1905000" y="2971800"/>
            <a:ext cx="11430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3" name="Arrow: Right 12"/>
          <p:cNvSpPr/>
          <p:nvPr/>
        </p:nvSpPr>
        <p:spPr>
          <a:xfrm>
            <a:off x="1236134" y="293793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26890" y="2853265"/>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313335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1879917" y="1814830"/>
            <a:ext cx="1205605" cy="2036923"/>
          </a:xfrm>
          <a:prstGeom prst="rect">
            <a:avLst/>
          </a:prstGeom>
        </p:spPr>
      </p:pic>
      <p:sp>
        <p:nvSpPr>
          <p:cNvPr id="10" name="TextBox 9"/>
          <p:cNvSpPr txBox="1"/>
          <p:nvPr/>
        </p:nvSpPr>
        <p:spPr>
          <a:xfrm>
            <a:off x="7467600" y="2057400"/>
            <a:ext cx="3095656" cy="1477328"/>
          </a:xfrm>
          <a:prstGeom prst="rect">
            <a:avLst/>
          </a:prstGeom>
          <a:noFill/>
        </p:spPr>
        <p:txBody>
          <a:bodyPr wrap="none" rtlCol="0">
            <a:spAutoFit/>
          </a:bodyPr>
          <a:lstStyle/>
          <a:p>
            <a:r>
              <a:rPr lang="en-US" dirty="0"/>
              <a:t>From this screen</a:t>
            </a:r>
          </a:p>
          <a:p>
            <a:pPr marL="285750" indent="-285750">
              <a:buFont typeface="Arial" panose="020B0604020202020204" pitchFamily="34" charset="0"/>
              <a:buChar char="•"/>
            </a:pPr>
            <a:r>
              <a:rPr lang="en-US" dirty="0"/>
              <a:t>Turn off audible touch clicks</a:t>
            </a:r>
          </a:p>
          <a:p>
            <a:pPr marL="285750" indent="-285750">
              <a:buFont typeface="Arial" panose="020B0604020202020204" pitchFamily="34" charset="0"/>
              <a:buChar char="•"/>
            </a:pPr>
            <a:r>
              <a:rPr lang="en-US" dirty="0"/>
              <a:t>Turn off speaker and tone</a:t>
            </a:r>
          </a:p>
          <a:p>
            <a:pPr marL="285750" indent="-285750">
              <a:buFont typeface="Arial" panose="020B0604020202020204" pitchFamily="34" charset="0"/>
              <a:buChar char="•"/>
            </a:pPr>
            <a:r>
              <a:rPr lang="en-US" dirty="0"/>
              <a:t>Turn off voice prompts</a:t>
            </a:r>
          </a:p>
          <a:p>
            <a:pPr marL="285750" indent="-285750">
              <a:buFont typeface="Arial" panose="020B0604020202020204" pitchFamily="34" charset="0"/>
              <a:buChar char="•"/>
            </a:pPr>
            <a:r>
              <a:rPr lang="en-US" dirty="0"/>
              <a:t>Adjust volume (0% to 100%)</a:t>
            </a:r>
          </a:p>
        </p:txBody>
      </p:sp>
      <p:pic>
        <p:nvPicPr>
          <p:cNvPr id="11" name="Picture 10"/>
          <p:cNvPicPr>
            <a:picLocks noChangeAspect="1"/>
          </p:cNvPicPr>
          <p:nvPr/>
        </p:nvPicPr>
        <p:blipFill>
          <a:blip r:embed="rId4"/>
          <a:stretch>
            <a:fillRect/>
          </a:stretch>
        </p:blipFill>
        <p:spPr>
          <a:xfrm>
            <a:off x="1869757" y="1819593"/>
            <a:ext cx="1234123" cy="2031047"/>
          </a:xfrm>
          <a:prstGeom prst="rect">
            <a:avLst/>
          </a:prstGeom>
        </p:spPr>
      </p:pic>
      <p:sp>
        <p:nvSpPr>
          <p:cNvPr id="12" name="Rectangle 11"/>
          <p:cNvSpPr/>
          <p:nvPr/>
        </p:nvSpPr>
        <p:spPr>
          <a:xfrm>
            <a:off x="7311216" y="3762805"/>
            <a:ext cx="2780633" cy="369332"/>
          </a:xfrm>
          <a:prstGeom prst="rect">
            <a:avLst/>
          </a:prstGeom>
        </p:spPr>
        <p:txBody>
          <a:bodyPr wrap="none">
            <a:spAutoFit/>
          </a:bodyPr>
          <a:lstStyle/>
          <a:p>
            <a:r>
              <a:rPr lang="en-US" dirty="0"/>
              <a:t>Keep the defaults and </a:t>
            </a:r>
            <a:r>
              <a:rPr lang="en-US" b="1" dirty="0"/>
              <a:t>press</a:t>
            </a:r>
          </a:p>
        </p:txBody>
      </p:sp>
      <p:pic>
        <p:nvPicPr>
          <p:cNvPr id="13" name="Picture 12"/>
          <p:cNvPicPr>
            <a:picLocks noChangeAspect="1"/>
          </p:cNvPicPr>
          <p:nvPr/>
        </p:nvPicPr>
        <p:blipFill>
          <a:blip r:embed="rId5"/>
          <a:stretch>
            <a:fillRect/>
          </a:stretch>
        </p:blipFill>
        <p:spPr>
          <a:xfrm>
            <a:off x="10066311" y="3857618"/>
            <a:ext cx="352425" cy="200025"/>
          </a:xfrm>
          <a:prstGeom prst="rect">
            <a:avLst/>
          </a:prstGeom>
        </p:spPr>
      </p:pic>
      <p:sp>
        <p:nvSpPr>
          <p:cNvPr id="16" name="Rectangle 15">
            <a:hlinkClick r:id="" action="ppaction://hlinkshowjump?jump=nextslide"/>
            <a:hlinkHover r:id="" action="ppaction://noaction" highlightClick="1"/>
          </p:cNvPr>
          <p:cNvSpPr/>
          <p:nvPr/>
        </p:nvSpPr>
        <p:spPr>
          <a:xfrm>
            <a:off x="2694993" y="3590731"/>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4" name="Arrow: Right 13"/>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657600" y="3581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9091959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1879917" y="1814830"/>
            <a:ext cx="1205605" cy="2036923"/>
          </a:xfrm>
          <a:prstGeom prst="rect">
            <a:avLst/>
          </a:prstGeom>
        </p:spPr>
      </p:pic>
      <p:sp>
        <p:nvSpPr>
          <p:cNvPr id="10" name="TextBox 9"/>
          <p:cNvSpPr txBox="1"/>
          <p:nvPr/>
        </p:nvSpPr>
        <p:spPr>
          <a:xfrm>
            <a:off x="7543800" y="2438400"/>
            <a:ext cx="3547084" cy="1200329"/>
          </a:xfrm>
          <a:prstGeom prst="rect">
            <a:avLst/>
          </a:prstGeom>
          <a:noFill/>
        </p:spPr>
        <p:txBody>
          <a:bodyPr wrap="square" rtlCol="0">
            <a:spAutoFit/>
          </a:bodyPr>
          <a:lstStyle/>
          <a:p>
            <a:r>
              <a:rPr lang="en-US" b="1" dirty="0"/>
              <a:t>Press back button</a:t>
            </a:r>
            <a:r>
              <a:rPr lang="en-US" dirty="0"/>
              <a:t>              to return to the main setup screen</a:t>
            </a:r>
          </a:p>
          <a:p>
            <a:endParaRPr lang="en-US" dirty="0"/>
          </a:p>
          <a:p>
            <a:pPr algn="ctr"/>
            <a:r>
              <a:rPr lang="en-US" dirty="0"/>
              <a:t>Done with Personalization</a:t>
            </a:r>
          </a:p>
        </p:txBody>
      </p:sp>
      <p:pic>
        <p:nvPicPr>
          <p:cNvPr id="3" name="Picture 2"/>
          <p:cNvPicPr>
            <a:picLocks noChangeAspect="1"/>
          </p:cNvPicPr>
          <p:nvPr/>
        </p:nvPicPr>
        <p:blipFill>
          <a:blip r:embed="rId4"/>
          <a:stretch>
            <a:fillRect/>
          </a:stretch>
        </p:blipFill>
        <p:spPr>
          <a:xfrm>
            <a:off x="9479719" y="2505028"/>
            <a:ext cx="419100" cy="257175"/>
          </a:xfrm>
          <a:prstGeom prst="rect">
            <a:avLst/>
          </a:prstGeom>
        </p:spPr>
      </p:pic>
      <p:sp>
        <p:nvSpPr>
          <p:cNvPr id="12" name="Rectangle 11">
            <a:hlinkClick r:id="" action="ppaction://hlinkshowjump?jump=nextslide"/>
            <a:hlinkHover r:id="" action="ppaction://noaction" highlightClick="1"/>
          </p:cNvPr>
          <p:cNvSpPr/>
          <p:nvPr/>
        </p:nvSpPr>
        <p:spPr>
          <a:xfrm>
            <a:off x="1895669" y="3609393"/>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362200" y="152400"/>
            <a:ext cx="3280450" cy="369332"/>
          </a:xfrm>
          <a:prstGeom prst="rect">
            <a:avLst/>
          </a:prstGeom>
        </p:spPr>
        <p:txBody>
          <a:bodyPr wrap="none">
            <a:spAutoFit/>
          </a:bodyPr>
          <a:lstStyle/>
          <a:p>
            <a:r>
              <a:rPr lang="en-US" dirty="0"/>
              <a:t>Getting started – System Settings</a:t>
            </a:r>
          </a:p>
        </p:txBody>
      </p:sp>
      <p:sp>
        <p:nvSpPr>
          <p:cNvPr id="14" name="Arrow: Right 13"/>
          <p:cNvSpPr/>
          <p:nvPr/>
        </p:nvSpPr>
        <p:spPr>
          <a:xfrm>
            <a:off x="1261535" y="3623735"/>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52291" y="3539068"/>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1831877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t>Setup a project</a:t>
            </a:r>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t>Setup your test to be performed</a:t>
            </a:r>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t>Perform a set reference test to eliminate losses in test cable from impacting test results</a:t>
            </a:r>
          </a:p>
          <a:p>
            <a:pPr marL="342900" indent="-342900">
              <a:buFont typeface="+mj-lt"/>
              <a:buAutoNum type="arabicPeriod"/>
            </a:pPr>
            <a:r>
              <a:rPr lang="en-US" dirty="0"/>
              <a:t>Run your first test using </a:t>
            </a:r>
            <a:r>
              <a:rPr lang="en-US" dirty="0" err="1"/>
              <a:t>Autotest</a:t>
            </a:r>
            <a:endParaRPr lang="en-US" dirty="0"/>
          </a:p>
          <a:p>
            <a:pPr marL="285750" indent="-285750">
              <a:buFont typeface="Arial" panose="020B0604020202020204" pitchFamily="34" charset="0"/>
              <a:buChar char="•"/>
            </a:pPr>
            <a:endParaRPr lang="en-US" dirty="0"/>
          </a:p>
        </p:txBody>
      </p:sp>
      <p:sp>
        <p:nvSpPr>
          <p:cNvPr id="3" name="TextBox 2"/>
          <p:cNvSpPr txBox="1"/>
          <p:nvPr/>
        </p:nvSpPr>
        <p:spPr>
          <a:xfrm>
            <a:off x="8258836" y="5227009"/>
            <a:ext cx="2461379" cy="400110"/>
          </a:xfrm>
          <a:prstGeom prst="rect">
            <a:avLst/>
          </a:prstGeom>
          <a:noFill/>
        </p:spPr>
        <p:txBody>
          <a:bodyPr wrap="none" rtlCol="0">
            <a:spAutoFit/>
          </a:bodyPr>
          <a:lstStyle/>
          <a:p>
            <a:r>
              <a:rPr lang="en-US" sz="2000" b="1" dirty="0"/>
              <a:t>Press Project Settings</a:t>
            </a:r>
          </a:p>
        </p:txBody>
      </p:sp>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sp>
        <p:nvSpPr>
          <p:cNvPr id="5" name="Rectangle 4"/>
          <p:cNvSpPr/>
          <p:nvPr/>
        </p:nvSpPr>
        <p:spPr>
          <a:xfrm>
            <a:off x="7152640" y="1544320"/>
            <a:ext cx="4602480" cy="81788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7" name="Rectangle 6"/>
          <p:cNvSpPr/>
          <p:nvPr/>
        </p:nvSpPr>
        <p:spPr>
          <a:xfrm>
            <a:off x="7142480" y="3733800"/>
            <a:ext cx="4765040" cy="1447799"/>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1873364" y="2362200"/>
            <a:ext cx="1209140" cy="7620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5" name="Rectangle 14">
            <a:hlinkClick r:id="" action="ppaction://hlinkshowjump?jump=nextslide"/>
            <a:hlinkHover r:id="" action="ppaction://noaction" highlightClick="1"/>
          </p:cNvPr>
          <p:cNvSpPr/>
          <p:nvPr/>
        </p:nvSpPr>
        <p:spPr>
          <a:xfrm>
            <a:off x="1868555" y="3142862"/>
            <a:ext cx="1228531"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p:cNvSpPr/>
          <p:nvPr/>
        </p:nvSpPr>
        <p:spPr>
          <a:xfrm>
            <a:off x="1236134" y="3220535"/>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26890" y="3135868"/>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6561934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86600" y="838200"/>
            <a:ext cx="4811486" cy="4524315"/>
          </a:xfrm>
          <a:prstGeom prst="rect">
            <a:avLst/>
          </a:prstGeom>
          <a:noFill/>
        </p:spPr>
        <p:txBody>
          <a:bodyPr wrap="square" rtlCol="0">
            <a:spAutoFit/>
          </a:bodyPr>
          <a:lstStyle/>
          <a:p>
            <a:pPr marL="342900" indent="-342900">
              <a:buFont typeface="Arial" panose="020B0604020202020204" pitchFamily="34" charset="0"/>
              <a:buChar char="•"/>
            </a:pPr>
            <a:r>
              <a:rPr lang="en-US" sz="1600" dirty="0"/>
              <a:t>What it is:</a:t>
            </a:r>
          </a:p>
          <a:p>
            <a:pPr marL="800100" lvl="1" indent="-342900">
              <a:buFont typeface="Arial" panose="020B0604020202020204" pitchFamily="34" charset="0"/>
              <a:buChar char="•"/>
            </a:pPr>
            <a:r>
              <a:rPr lang="en-US" sz="1600" dirty="0"/>
              <a:t>Create site names</a:t>
            </a:r>
          </a:p>
          <a:p>
            <a:pPr marL="800100" lvl="1" indent="-342900">
              <a:buFont typeface="Arial" panose="020B0604020202020204" pitchFamily="34" charset="0"/>
              <a:buChar char="•"/>
            </a:pPr>
            <a:r>
              <a:rPr lang="en-US" sz="1600" dirty="0"/>
              <a:t>Create user names</a:t>
            </a:r>
          </a:p>
          <a:p>
            <a:pPr marL="800100" lvl="1" indent="-342900">
              <a:buFont typeface="Arial" panose="020B0604020202020204" pitchFamily="34" charset="0"/>
              <a:buChar char="•"/>
            </a:pPr>
            <a:r>
              <a:rPr lang="en-US" sz="1600" dirty="0"/>
              <a:t>Create cable names or cable labels</a:t>
            </a:r>
          </a:p>
          <a:p>
            <a:pPr marL="342900" indent="-342900">
              <a:buFont typeface="Arial" panose="020B0604020202020204" pitchFamily="34" charset="0"/>
              <a:buChar char="•"/>
            </a:pPr>
            <a:r>
              <a:rPr lang="en-US" sz="1600" dirty="0"/>
              <a:t>Why you need it:</a:t>
            </a:r>
          </a:p>
          <a:p>
            <a:pPr marL="800100" lvl="1" indent="-342900">
              <a:buFont typeface="Arial" panose="020B0604020202020204" pitchFamily="34" charset="0"/>
              <a:buChar char="•"/>
            </a:pPr>
            <a:r>
              <a:rPr lang="en-US" sz="1600" dirty="0"/>
              <a:t>Your site name helps you organize your certification results.  Think of this as your folder for certification results with the site name as the folder name</a:t>
            </a:r>
          </a:p>
          <a:p>
            <a:pPr marL="800100" lvl="1" indent="-342900">
              <a:buFont typeface="Arial" panose="020B0604020202020204" pitchFamily="34" charset="0"/>
              <a:buChar char="•"/>
            </a:pPr>
            <a:r>
              <a:rPr lang="en-US" sz="1600" dirty="0"/>
              <a:t>Operator Name helps organize certification results for each user performing certifications.  You may have more than one site or user on a certifier</a:t>
            </a:r>
          </a:p>
          <a:p>
            <a:pPr marL="800100" lvl="1" indent="-342900">
              <a:buFont typeface="Arial" panose="020B0604020202020204" pitchFamily="34" charset="0"/>
              <a:buChar char="•"/>
            </a:pPr>
            <a:r>
              <a:rPr lang="en-US" sz="1600" dirty="0"/>
              <a:t>Label Source is where you choose your method of labeling cables. You may have 1 cable to certify or 1000s of cables to certify.  We give you 4 powerful methods to label or name your cables to maximize your efficiency</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1" name="Rectangle: Rounded Corners 10"/>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pic>
        <p:nvPicPr>
          <p:cNvPr id="15" name="Picture 14"/>
          <p:cNvPicPr>
            <a:picLocks noChangeAspect="1"/>
          </p:cNvPicPr>
          <p:nvPr/>
        </p:nvPicPr>
        <p:blipFill>
          <a:blip r:embed="rId3"/>
          <a:stretch>
            <a:fillRect/>
          </a:stretch>
        </p:blipFill>
        <p:spPr>
          <a:xfrm>
            <a:off x="1880095" y="1820238"/>
            <a:ext cx="1215443" cy="2047088"/>
          </a:xfrm>
          <a:prstGeom prst="rect">
            <a:avLst/>
          </a:prstGeom>
        </p:spPr>
      </p:pic>
      <p:pic>
        <p:nvPicPr>
          <p:cNvPr id="16" name="Picture 15">
            <a:hlinkClick r:id="" action="ppaction://hlinkshowjump?jump=nextslide"/>
            <a:hlinkHover r:id="" action="ppaction://noaction" highlightClick="1"/>
          </p:cNvPr>
          <p:cNvPicPr>
            <a:picLocks noChangeAspect="1"/>
          </p:cNvPicPr>
          <p:nvPr/>
        </p:nvPicPr>
        <p:blipFill>
          <a:blip r:embed="rId4"/>
          <a:stretch>
            <a:fillRect/>
          </a:stretch>
        </p:blipFill>
        <p:spPr>
          <a:xfrm>
            <a:off x="10820400" y="5410200"/>
            <a:ext cx="780489" cy="348022"/>
          </a:xfrm>
          <a:prstGeom prst="rect">
            <a:avLst/>
          </a:prstGeom>
        </p:spPr>
      </p:pic>
    </p:spTree>
    <p:extLst>
      <p:ext uri="{BB962C8B-B14F-4D97-AF65-F5344CB8AC3E}">
        <p14:creationId xmlns:p14="http://schemas.microsoft.com/office/powerpoint/2010/main" val="7391306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1880095" y="1820238"/>
            <a:ext cx="1215443" cy="2047088"/>
          </a:xfrm>
          <a:prstGeom prst="rect">
            <a:avLst/>
          </a:prstGeom>
        </p:spPr>
      </p:pic>
      <p:sp>
        <p:nvSpPr>
          <p:cNvPr id="11" name="Rectangle 10">
            <a:hlinkClick r:id="" action="ppaction://hlinkshowjump?jump=nextslide"/>
            <a:hlinkHover r:id="" action="ppaction://noaction" highlightClick="1"/>
          </p:cNvPr>
          <p:cNvSpPr/>
          <p:nvPr/>
        </p:nvSpPr>
        <p:spPr>
          <a:xfrm>
            <a:off x="1871930" y="2057400"/>
            <a:ext cx="12192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7010400" y="1219200"/>
            <a:ext cx="4876799" cy="2862322"/>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This creates a folder for </a:t>
            </a:r>
            <a:r>
              <a:rPr lang="en-US" dirty="0" err="1"/>
              <a:t>Autotest</a:t>
            </a:r>
            <a:r>
              <a:rPr lang="en-US" dirty="0"/>
              <a:t> results</a:t>
            </a:r>
          </a:p>
          <a:p>
            <a:pPr marL="285750" indent="-285750">
              <a:buFont typeface="Arial" panose="020B0604020202020204" pitchFamily="34" charset="0"/>
              <a:buChar char="•"/>
            </a:pPr>
            <a:r>
              <a:rPr lang="en-US" dirty="0"/>
              <a:t>When a user presses the OneTouch </a:t>
            </a:r>
            <a:r>
              <a:rPr lang="en-US" dirty="0" err="1"/>
              <a:t>Autotest</a:t>
            </a:r>
            <a:r>
              <a:rPr lang="en-US" dirty="0"/>
              <a:t> button (</a:t>
            </a:r>
            <a:r>
              <a:rPr lang="en-US" dirty="0" err="1"/>
              <a:t>Autotest</a:t>
            </a:r>
            <a:r>
              <a:rPr lang="en-US" dirty="0"/>
              <a:t> covered at the end of this section) and runs a cable test, the results of the cable test will be placed in this user defined folder</a:t>
            </a:r>
          </a:p>
          <a:p>
            <a:pPr marL="285750" indent="-285750">
              <a:buFont typeface="Arial" panose="020B0604020202020204" pitchFamily="34" charset="0"/>
              <a:buChar char="•"/>
            </a:pPr>
            <a:r>
              <a:rPr lang="en-US" dirty="0"/>
              <a:t>Creating a site folder is a great way to organize data for a given job site</a:t>
            </a:r>
          </a:p>
          <a:p>
            <a:pPr marL="285750" indent="-285750">
              <a:buFont typeface="Arial" panose="020B0604020202020204" pitchFamily="34" charset="0"/>
              <a:buChar char="•"/>
            </a:pPr>
            <a:r>
              <a:rPr lang="en-US" b="1" dirty="0"/>
              <a:t>Press Site</a:t>
            </a:r>
            <a:r>
              <a:rPr lang="en-US" dirty="0"/>
              <a:t> to create a site</a:t>
            </a:r>
          </a:p>
        </p:txBody>
      </p:sp>
      <p:sp>
        <p:nvSpPr>
          <p:cNvPr id="15" name="TextBox 14"/>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0" name="Arrow: Right 9"/>
          <p:cNvSpPr/>
          <p:nvPr/>
        </p:nvSpPr>
        <p:spPr>
          <a:xfrm>
            <a:off x="1227667" y="203200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18423" y="1947335"/>
            <a:ext cx="685444" cy="369332"/>
          </a:xfrm>
          <a:prstGeom prst="rect">
            <a:avLst/>
          </a:prstGeom>
        </p:spPr>
        <p:txBody>
          <a:bodyPr wrap="none">
            <a:spAutoFit/>
          </a:bodyPr>
          <a:lstStyle/>
          <a:p>
            <a:r>
              <a:rPr lang="en-US" b="1" dirty="0"/>
              <a:t>Press</a:t>
            </a:r>
            <a:endParaRPr lang="en-US" dirty="0"/>
          </a:p>
        </p:txBody>
      </p:sp>
      <p:sp>
        <p:nvSpPr>
          <p:cNvPr id="2" name="Rectangle 1"/>
          <p:cNvSpPr/>
          <p:nvPr/>
        </p:nvSpPr>
        <p:spPr>
          <a:xfrm>
            <a:off x="6705600" y="4572000"/>
            <a:ext cx="5257800" cy="1815882"/>
          </a:xfrm>
          <a:prstGeom prst="rect">
            <a:avLst/>
          </a:prstGeom>
        </p:spPr>
        <p:txBody>
          <a:bodyPr wrap="square">
            <a:spAutoFit/>
          </a:bodyPr>
          <a:lstStyle/>
          <a:p>
            <a:r>
              <a:rPr lang="en-US" sz="1400" dirty="0"/>
              <a:t>A year later, a customer calls up, says, “I need you to install 20 new cable runs where you installed 500 last year, and I need you to certify them.”  No problem.  You pull up your stored site folder in the WireXpert.  You instantly see who performed the work last, type of cable installed, type of connector used, and in the notes section, you even documented the customer’s cable color preference.  Now you have all the information you need to order and show up with the right cable, connectors, and even the right cable color.</a:t>
            </a:r>
          </a:p>
        </p:txBody>
      </p:sp>
      <p:sp>
        <p:nvSpPr>
          <p:cNvPr id="3" name="TextBox 2"/>
          <p:cNvSpPr txBox="1"/>
          <p:nvPr/>
        </p:nvSpPr>
        <p:spPr>
          <a:xfrm>
            <a:off x="6705600" y="4267200"/>
            <a:ext cx="1848263" cy="369332"/>
          </a:xfrm>
          <a:prstGeom prst="rect">
            <a:avLst/>
          </a:prstGeom>
          <a:noFill/>
        </p:spPr>
        <p:txBody>
          <a:bodyPr wrap="none" rtlCol="0">
            <a:spAutoFit/>
          </a:bodyPr>
          <a:lstStyle/>
          <a:p>
            <a:r>
              <a:rPr lang="en-US" dirty="0"/>
              <a:t>Application Story:</a:t>
            </a:r>
          </a:p>
        </p:txBody>
      </p:sp>
    </p:spTree>
    <p:extLst>
      <p:ext uri="{BB962C8B-B14F-4D97-AF65-F5344CB8AC3E}">
        <p14:creationId xmlns:p14="http://schemas.microsoft.com/office/powerpoint/2010/main" val="4294702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315200" y="1676400"/>
            <a:ext cx="4024604" cy="2308324"/>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You can select a site from the list of sites previously created (4 items are shown in the list right now)</a:t>
            </a:r>
          </a:p>
          <a:p>
            <a:pPr marL="285750" indent="-285750">
              <a:buFont typeface="Arial" panose="020B0604020202020204" pitchFamily="34" charset="0"/>
              <a:buChar char="•"/>
            </a:pPr>
            <a:r>
              <a:rPr lang="en-US" dirty="0"/>
              <a:t>Or, Press the            to create a new site</a:t>
            </a:r>
          </a:p>
          <a:p>
            <a:pPr marL="285750" indent="-285750">
              <a:buFont typeface="Arial" panose="020B0604020202020204" pitchFamily="34" charset="0"/>
              <a:buChar char="•"/>
            </a:pPr>
            <a:endParaRPr lang="en-US" dirty="0"/>
          </a:p>
          <a:p>
            <a:r>
              <a:rPr lang="en-US" b="1" dirty="0"/>
              <a:t>Press the            </a:t>
            </a:r>
            <a:r>
              <a:rPr lang="en-US" dirty="0"/>
              <a:t>and make a new site</a:t>
            </a:r>
          </a:p>
        </p:txBody>
      </p:sp>
      <p:pic>
        <p:nvPicPr>
          <p:cNvPr id="13" name="Picture 12"/>
          <p:cNvPicPr>
            <a:picLocks noChangeAspect="1"/>
          </p:cNvPicPr>
          <p:nvPr/>
        </p:nvPicPr>
        <p:blipFill>
          <a:blip r:embed="rId3"/>
          <a:stretch>
            <a:fillRect/>
          </a:stretch>
        </p:blipFill>
        <p:spPr>
          <a:xfrm>
            <a:off x="1880095" y="1820238"/>
            <a:ext cx="1215443" cy="2047088"/>
          </a:xfrm>
          <a:prstGeom prst="rect">
            <a:avLst/>
          </a:prstGeom>
        </p:spPr>
      </p:pic>
      <p:pic>
        <p:nvPicPr>
          <p:cNvPr id="9" name="Picture 8"/>
          <p:cNvPicPr>
            <a:picLocks noChangeAspect="1"/>
          </p:cNvPicPr>
          <p:nvPr/>
        </p:nvPicPr>
        <p:blipFill>
          <a:blip r:embed="rId4"/>
          <a:stretch>
            <a:fillRect/>
          </a:stretch>
        </p:blipFill>
        <p:spPr>
          <a:xfrm>
            <a:off x="1880096" y="1829762"/>
            <a:ext cx="1214960" cy="2020786"/>
          </a:xfrm>
          <a:prstGeom prst="rect">
            <a:avLst/>
          </a:prstGeom>
        </p:spPr>
      </p:pic>
      <p:pic>
        <p:nvPicPr>
          <p:cNvPr id="3" name="Picture 2"/>
          <p:cNvPicPr>
            <a:picLocks noChangeAspect="1"/>
          </p:cNvPicPr>
          <p:nvPr/>
        </p:nvPicPr>
        <p:blipFill rotWithShape="1">
          <a:blip r:embed="rId5"/>
          <a:srcRect t="9071" b="11274"/>
          <a:stretch/>
        </p:blipFill>
        <p:spPr>
          <a:xfrm>
            <a:off x="8972938" y="2876938"/>
            <a:ext cx="457200" cy="242788"/>
          </a:xfrm>
          <a:prstGeom prst="rect">
            <a:avLst/>
          </a:prstGeom>
        </p:spPr>
      </p:pic>
      <p:pic>
        <p:nvPicPr>
          <p:cNvPr id="12" name="Picture 11"/>
          <p:cNvPicPr>
            <a:picLocks noChangeAspect="1"/>
          </p:cNvPicPr>
          <p:nvPr/>
        </p:nvPicPr>
        <p:blipFill rotWithShape="1">
          <a:blip r:embed="rId5"/>
          <a:srcRect t="9071" b="11274"/>
          <a:stretch/>
        </p:blipFill>
        <p:spPr>
          <a:xfrm>
            <a:off x="8371117" y="3685593"/>
            <a:ext cx="457200" cy="242788"/>
          </a:xfrm>
          <a:prstGeom prst="rect">
            <a:avLst/>
          </a:prstGeom>
        </p:spPr>
      </p:pic>
      <p:sp>
        <p:nvSpPr>
          <p:cNvPr id="15" name="Rectangle 14">
            <a:hlinkClick r:id="" action="ppaction://hlinkshowjump?jump=nextslide"/>
            <a:hlinkHover r:id="" action="ppaction://noaction" highlightClick="1"/>
          </p:cNvPr>
          <p:cNvSpPr/>
          <p:nvPr/>
        </p:nvSpPr>
        <p:spPr>
          <a:xfrm>
            <a:off x="2294626" y="3600062"/>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4" name="Arrow: Right 13"/>
          <p:cNvSpPr/>
          <p:nvPr/>
        </p:nvSpPr>
        <p:spPr>
          <a:xfrm>
            <a:off x="16764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1067156" y="3572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4901678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3"/>
          <a:stretch>
            <a:fillRect/>
          </a:stretch>
        </p:blipFill>
        <p:spPr>
          <a:xfrm>
            <a:off x="1875155" y="1814195"/>
            <a:ext cx="1221179" cy="2046605"/>
          </a:xfrm>
          <a:prstGeom prst="rect">
            <a:avLst/>
          </a:prstGeom>
        </p:spPr>
      </p:pic>
      <p:sp>
        <p:nvSpPr>
          <p:cNvPr id="11" name="Rectangle 10">
            <a:hlinkClick r:id="" action="ppaction://hlinkshowjump?jump=nextslide"/>
            <a:hlinkHover r:id="" action="ppaction://noaction" highlightClick="1"/>
          </p:cNvPr>
          <p:cNvSpPr/>
          <p:nvPr/>
        </p:nvSpPr>
        <p:spPr>
          <a:xfrm>
            <a:off x="1962538" y="2076062"/>
            <a:ext cx="1049548" cy="17827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7315200" y="1676400"/>
            <a:ext cx="4419600" cy="923330"/>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Type your site name (</a:t>
            </a:r>
            <a:r>
              <a:rPr lang="en-US" b="1" dirty="0"/>
              <a:t>Press </a:t>
            </a:r>
            <a:r>
              <a:rPr lang="en-US" dirty="0"/>
              <a:t>in the space provided to type New Site Name)</a:t>
            </a:r>
          </a:p>
        </p:txBody>
      </p:sp>
      <p:sp>
        <p:nvSpPr>
          <p:cNvPr id="14" name="TextBox 13"/>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0" name="Arrow: Right 9"/>
          <p:cNvSpPr/>
          <p:nvPr/>
        </p:nvSpPr>
        <p:spPr>
          <a:xfrm>
            <a:off x="1371600" y="2057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62356" y="1972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1660784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3"/>
          <a:stretch>
            <a:fillRect/>
          </a:stretch>
        </p:blipFill>
        <p:spPr>
          <a:xfrm>
            <a:off x="1895573" y="1819373"/>
            <a:ext cx="1204605" cy="2057399"/>
          </a:xfrm>
          <a:prstGeom prst="rect">
            <a:avLst/>
          </a:prstGeom>
        </p:spPr>
      </p:pic>
      <p:sp>
        <p:nvSpPr>
          <p:cNvPr id="17" name="TextBox 16">
            <a:hlinkHover r:id="" action="ppaction://noaction" highlightClick="1"/>
          </p:cNvPr>
          <p:cNvSpPr txBox="1"/>
          <p:nvPr/>
        </p:nvSpPr>
        <p:spPr>
          <a:xfrm>
            <a:off x="1885362" y="1914427"/>
            <a:ext cx="915635" cy="215444"/>
          </a:xfrm>
          <a:prstGeom prst="rect">
            <a:avLst/>
          </a:prstGeom>
          <a:noFill/>
        </p:spPr>
        <p:txBody>
          <a:bodyPr wrap="none" rtlCol="0">
            <a:spAutoFit/>
          </a:bodyPr>
          <a:lstStyle/>
          <a:p>
            <a:r>
              <a:rPr lang="en-US" sz="800" dirty="0"/>
              <a:t>West Towne Mall</a:t>
            </a:r>
          </a:p>
        </p:txBody>
      </p:sp>
      <p:grpSp>
        <p:nvGrpSpPr>
          <p:cNvPr id="7" name="Group 6"/>
          <p:cNvGrpSpPr/>
          <p:nvPr/>
        </p:nvGrpSpPr>
        <p:grpSpPr>
          <a:xfrm>
            <a:off x="7467600" y="3505200"/>
            <a:ext cx="4408323" cy="369332"/>
            <a:chOff x="7467600" y="3505200"/>
            <a:chExt cx="4408323" cy="369332"/>
          </a:xfrm>
        </p:grpSpPr>
        <p:pic>
          <p:nvPicPr>
            <p:cNvPr id="8" name="Picture 7"/>
            <p:cNvPicPr>
              <a:picLocks noChangeAspect="1"/>
            </p:cNvPicPr>
            <p:nvPr/>
          </p:nvPicPr>
          <p:blipFill>
            <a:blip r:embed="rId4"/>
            <a:stretch>
              <a:fillRect/>
            </a:stretch>
          </p:blipFill>
          <p:spPr>
            <a:xfrm>
              <a:off x="8991600" y="3581400"/>
              <a:ext cx="304800" cy="219075"/>
            </a:xfrm>
            <a:prstGeom prst="rect">
              <a:avLst/>
            </a:prstGeom>
          </p:spPr>
        </p:pic>
        <p:sp>
          <p:nvSpPr>
            <p:cNvPr id="3" name="Rectangle 2"/>
            <p:cNvSpPr/>
            <p:nvPr/>
          </p:nvSpPr>
          <p:spPr>
            <a:xfrm>
              <a:off x="7467600" y="3505200"/>
              <a:ext cx="4408323" cy="369332"/>
            </a:xfrm>
            <a:prstGeom prst="rect">
              <a:avLst/>
            </a:prstGeom>
          </p:spPr>
          <p:txBody>
            <a:bodyPr wrap="none">
              <a:spAutoFit/>
            </a:bodyPr>
            <a:lstStyle/>
            <a:p>
              <a:pPr marL="285750" indent="-285750">
                <a:buFont typeface="Arial" panose="020B0604020202020204" pitchFamily="34" charset="0"/>
                <a:buChar char="•"/>
              </a:pPr>
              <a:r>
                <a:rPr lang="en-US" b="1" dirty="0"/>
                <a:t>Now</a:t>
              </a:r>
              <a:r>
                <a:rPr lang="en-US" dirty="0"/>
                <a:t> </a:t>
              </a:r>
              <a:r>
                <a:rPr lang="en-US" b="1" dirty="0"/>
                <a:t>press           </a:t>
              </a:r>
              <a:r>
                <a:rPr lang="en-US" dirty="0"/>
                <a:t>to accept your site name</a:t>
              </a:r>
            </a:p>
          </p:txBody>
        </p:sp>
      </p:grpSp>
      <p:sp>
        <p:nvSpPr>
          <p:cNvPr id="15" name="Rectangle 14">
            <a:hlinkClick r:id="" action="ppaction://hlinkshowjump?jump=nextslide"/>
            <a:hlinkHover r:id="" action="ppaction://noaction" highlightClick="1"/>
          </p:cNvPr>
          <p:cNvSpPr/>
          <p:nvPr/>
        </p:nvSpPr>
        <p:spPr>
          <a:xfrm>
            <a:off x="2514600" y="2632496"/>
            <a:ext cx="567904" cy="2631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7315200" y="1676400"/>
            <a:ext cx="4024604" cy="923330"/>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Type your site name (</a:t>
            </a:r>
            <a:r>
              <a:rPr lang="en-US" b="1" dirty="0"/>
              <a:t>Press </a:t>
            </a:r>
            <a:r>
              <a:rPr lang="en-US" dirty="0"/>
              <a:t>in the space provided to type)</a:t>
            </a:r>
          </a:p>
        </p:txBody>
      </p:sp>
      <p:sp>
        <p:nvSpPr>
          <p:cNvPr id="20" name="TextBox 19"/>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9" name="Arrow: Right 18"/>
          <p:cNvSpPr/>
          <p:nvPr/>
        </p:nvSpPr>
        <p:spPr>
          <a:xfrm>
            <a:off x="1295400" y="2133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686156" y="2048933"/>
            <a:ext cx="685444" cy="369332"/>
          </a:xfrm>
          <a:prstGeom prst="rect">
            <a:avLst/>
          </a:prstGeom>
        </p:spPr>
        <p:txBody>
          <a:bodyPr wrap="none">
            <a:spAutoFit/>
          </a:bodyPr>
          <a:lstStyle/>
          <a:p>
            <a:r>
              <a:rPr lang="en-US" b="1" dirty="0"/>
              <a:t>Press</a:t>
            </a:r>
            <a:endParaRPr lang="en-US" dirty="0"/>
          </a:p>
        </p:txBody>
      </p:sp>
      <p:sp>
        <p:nvSpPr>
          <p:cNvPr id="22" name="Arrow: Right 21"/>
          <p:cNvSpPr/>
          <p:nvPr/>
        </p:nvSpPr>
        <p:spPr>
          <a:xfrm rot="10800000">
            <a:off x="3053206" y="268171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3657600" y="25908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579412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200"/>
                                  </p:iterate>
                                  <p:childTnLst>
                                    <p:set>
                                      <p:cBhvr>
                                        <p:cTn id="6" dur="1" fill="hold">
                                          <p:stCondLst>
                                            <p:cond delay="0"/>
                                          </p:stCondLst>
                                        </p:cTn>
                                        <p:tgtEl>
                                          <p:spTgt spid="17"/>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childTnLst>
                          </p:cTn>
                        </p:par>
                        <p:par>
                          <p:cTn id="11" fill="hold">
                            <p:stCondLst>
                              <p:cond delay="2401"/>
                            </p:stCondLst>
                            <p:childTnLst>
                              <p:par>
                                <p:cTn id="12" presetID="1"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childTnLst>
                                </p:cTn>
                              </p:par>
                            </p:childTnLst>
                          </p:cTn>
                        </p:par>
                        <p:par>
                          <p:cTn id="18" fill="hold">
                            <p:stCondLst>
                              <p:cond delay="2401"/>
                            </p:stCondLst>
                            <p:childTnLst>
                              <p:par>
                                <p:cTn id="19" presetID="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P spid="19" grpId="0" animBg="1"/>
      <p:bldP spid="21" grpId="0"/>
      <p:bldP spid="22" grpId="0" animBg="1"/>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3"/>
          <a:stretch>
            <a:fillRect/>
          </a:stretch>
        </p:blipFill>
        <p:spPr>
          <a:xfrm>
            <a:off x="1880095" y="1820238"/>
            <a:ext cx="1215443" cy="2047088"/>
          </a:xfrm>
          <a:prstGeom prst="rect">
            <a:avLst/>
          </a:prstGeom>
        </p:spPr>
      </p:pic>
      <p:pic>
        <p:nvPicPr>
          <p:cNvPr id="9" name="Picture 8"/>
          <p:cNvPicPr>
            <a:picLocks noChangeAspect="1"/>
          </p:cNvPicPr>
          <p:nvPr/>
        </p:nvPicPr>
        <p:blipFill>
          <a:blip r:embed="rId4"/>
          <a:stretch>
            <a:fillRect/>
          </a:stretch>
        </p:blipFill>
        <p:spPr>
          <a:xfrm>
            <a:off x="1880096" y="1829762"/>
            <a:ext cx="1214960" cy="2020786"/>
          </a:xfrm>
          <a:prstGeom prst="rect">
            <a:avLst/>
          </a:prstGeom>
        </p:spPr>
      </p:pic>
      <p:pic>
        <p:nvPicPr>
          <p:cNvPr id="7" name="Picture 6"/>
          <p:cNvPicPr>
            <a:picLocks noChangeAspect="1"/>
          </p:cNvPicPr>
          <p:nvPr/>
        </p:nvPicPr>
        <p:blipFill>
          <a:blip r:embed="rId5"/>
          <a:stretch>
            <a:fillRect/>
          </a:stretch>
        </p:blipFill>
        <p:spPr>
          <a:xfrm>
            <a:off x="1875155" y="1814195"/>
            <a:ext cx="1221179" cy="2046605"/>
          </a:xfrm>
          <a:prstGeom prst="rect">
            <a:avLst/>
          </a:prstGeom>
        </p:spPr>
      </p:pic>
      <p:sp>
        <p:nvSpPr>
          <p:cNvPr id="2" name="TextBox 1"/>
          <p:cNvSpPr txBox="1"/>
          <p:nvPr/>
        </p:nvSpPr>
        <p:spPr>
          <a:xfrm>
            <a:off x="1879600" y="2062480"/>
            <a:ext cx="915635" cy="215444"/>
          </a:xfrm>
          <a:prstGeom prst="rect">
            <a:avLst/>
          </a:prstGeom>
          <a:noFill/>
        </p:spPr>
        <p:txBody>
          <a:bodyPr wrap="none" rtlCol="0">
            <a:spAutoFit/>
          </a:bodyPr>
          <a:lstStyle/>
          <a:p>
            <a:r>
              <a:rPr lang="en-US" sz="800" dirty="0"/>
              <a:t>West Towne Mall</a:t>
            </a:r>
          </a:p>
        </p:txBody>
      </p:sp>
      <p:sp>
        <p:nvSpPr>
          <p:cNvPr id="14" name="TextBox 13"/>
          <p:cNvSpPr txBox="1"/>
          <p:nvPr/>
        </p:nvSpPr>
        <p:spPr>
          <a:xfrm>
            <a:off x="1879600" y="2428240"/>
            <a:ext cx="971741" cy="215444"/>
          </a:xfrm>
          <a:prstGeom prst="rect">
            <a:avLst/>
          </a:prstGeom>
          <a:noFill/>
        </p:spPr>
        <p:txBody>
          <a:bodyPr wrap="none" rtlCol="0">
            <a:spAutoFit/>
          </a:bodyPr>
          <a:lstStyle/>
          <a:p>
            <a:r>
              <a:rPr lang="en-US" sz="800" dirty="0"/>
              <a:t>7600 Kingston Pike</a:t>
            </a:r>
          </a:p>
        </p:txBody>
      </p:sp>
      <p:pic>
        <p:nvPicPr>
          <p:cNvPr id="8" name="Picture 7"/>
          <p:cNvPicPr>
            <a:picLocks noChangeAspect="1"/>
          </p:cNvPicPr>
          <p:nvPr/>
        </p:nvPicPr>
        <p:blipFill>
          <a:blip r:embed="rId6"/>
          <a:stretch>
            <a:fillRect/>
          </a:stretch>
        </p:blipFill>
        <p:spPr>
          <a:xfrm>
            <a:off x="8763000" y="2057400"/>
            <a:ext cx="304800" cy="219075"/>
          </a:xfrm>
          <a:prstGeom prst="rect">
            <a:avLst/>
          </a:prstGeom>
        </p:spPr>
      </p:pic>
      <p:sp>
        <p:nvSpPr>
          <p:cNvPr id="17" name="Rectangle 16">
            <a:hlinkClick r:id="" action="ppaction://hlinkshowjump?jump=nextslide"/>
            <a:hlinkHover r:id="" action="ppaction://noaction" highlightClick="1"/>
          </p:cNvPr>
          <p:cNvSpPr/>
          <p:nvPr/>
        </p:nvSpPr>
        <p:spPr>
          <a:xfrm>
            <a:off x="2692878" y="3615904"/>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7315200" y="1676400"/>
            <a:ext cx="4419600" cy="1200329"/>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Now </a:t>
            </a:r>
            <a:r>
              <a:rPr lang="en-US" b="1" dirty="0"/>
              <a:t>press        </a:t>
            </a:r>
            <a:r>
              <a:rPr lang="en-US" dirty="0"/>
              <a:t> to accept your site address and notes (maybe you entered a cable color preference)</a:t>
            </a:r>
          </a:p>
        </p:txBody>
      </p:sp>
      <p:sp>
        <p:nvSpPr>
          <p:cNvPr id="20" name="TextBox 19"/>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5" name="Arrow: Right 14"/>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3652394" y="3566688"/>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5712851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3"/>
          <a:stretch>
            <a:fillRect/>
          </a:stretch>
        </p:blipFill>
        <p:spPr>
          <a:xfrm>
            <a:off x="1880095" y="1820238"/>
            <a:ext cx="1215443" cy="2047088"/>
          </a:xfrm>
          <a:prstGeom prst="rect">
            <a:avLst/>
          </a:prstGeom>
        </p:spPr>
      </p:pic>
      <p:pic>
        <p:nvPicPr>
          <p:cNvPr id="9" name="Picture 8"/>
          <p:cNvPicPr>
            <a:picLocks noChangeAspect="1"/>
          </p:cNvPicPr>
          <p:nvPr/>
        </p:nvPicPr>
        <p:blipFill>
          <a:blip r:embed="rId4"/>
          <a:stretch>
            <a:fillRect/>
          </a:stretch>
        </p:blipFill>
        <p:spPr>
          <a:xfrm>
            <a:off x="1880096" y="1829762"/>
            <a:ext cx="1214960" cy="2020786"/>
          </a:xfrm>
          <a:prstGeom prst="rect">
            <a:avLst/>
          </a:prstGeom>
        </p:spPr>
      </p:pic>
      <p:pic>
        <p:nvPicPr>
          <p:cNvPr id="7" name="Picture 6"/>
          <p:cNvPicPr>
            <a:picLocks noChangeAspect="1"/>
          </p:cNvPicPr>
          <p:nvPr/>
        </p:nvPicPr>
        <p:blipFill>
          <a:blip r:embed="rId5"/>
          <a:stretch>
            <a:fillRect/>
          </a:stretch>
        </p:blipFill>
        <p:spPr>
          <a:xfrm>
            <a:off x="1875155" y="1814195"/>
            <a:ext cx="1221179" cy="2046605"/>
          </a:xfrm>
          <a:prstGeom prst="rect">
            <a:avLst/>
          </a:prstGeom>
        </p:spPr>
      </p:pic>
      <p:sp>
        <p:nvSpPr>
          <p:cNvPr id="2" name="TextBox 1"/>
          <p:cNvSpPr txBox="1"/>
          <p:nvPr/>
        </p:nvSpPr>
        <p:spPr>
          <a:xfrm>
            <a:off x="1879600" y="2062480"/>
            <a:ext cx="915635" cy="215444"/>
          </a:xfrm>
          <a:prstGeom prst="rect">
            <a:avLst/>
          </a:prstGeom>
          <a:noFill/>
        </p:spPr>
        <p:txBody>
          <a:bodyPr wrap="none" rtlCol="0">
            <a:spAutoFit/>
          </a:bodyPr>
          <a:lstStyle/>
          <a:p>
            <a:r>
              <a:rPr lang="en-US" sz="800" dirty="0"/>
              <a:t>West Towne Mall</a:t>
            </a:r>
          </a:p>
        </p:txBody>
      </p:sp>
      <p:sp>
        <p:nvSpPr>
          <p:cNvPr id="14" name="TextBox 13"/>
          <p:cNvSpPr txBox="1"/>
          <p:nvPr/>
        </p:nvSpPr>
        <p:spPr>
          <a:xfrm>
            <a:off x="1879600" y="2428240"/>
            <a:ext cx="971741" cy="215444"/>
          </a:xfrm>
          <a:prstGeom prst="rect">
            <a:avLst/>
          </a:prstGeom>
          <a:noFill/>
        </p:spPr>
        <p:txBody>
          <a:bodyPr wrap="none" rtlCol="0">
            <a:spAutoFit/>
          </a:bodyPr>
          <a:lstStyle/>
          <a:p>
            <a:r>
              <a:rPr lang="en-US" sz="800" dirty="0"/>
              <a:t>7600 Kingston Pike</a:t>
            </a:r>
          </a:p>
        </p:txBody>
      </p:sp>
      <p:pic>
        <p:nvPicPr>
          <p:cNvPr id="3" name="Picture 2"/>
          <p:cNvPicPr>
            <a:picLocks noChangeAspect="1"/>
          </p:cNvPicPr>
          <p:nvPr/>
        </p:nvPicPr>
        <p:blipFill>
          <a:blip r:embed="rId6"/>
          <a:stretch>
            <a:fillRect/>
          </a:stretch>
        </p:blipFill>
        <p:spPr>
          <a:xfrm>
            <a:off x="1875155" y="1819593"/>
            <a:ext cx="1221352" cy="2051367"/>
          </a:xfrm>
          <a:prstGeom prst="rect">
            <a:avLst/>
          </a:prstGeom>
        </p:spPr>
      </p:pic>
      <p:sp>
        <p:nvSpPr>
          <p:cNvPr id="17" name="Rectangle 16">
            <a:hlinkClick r:id="" action="ppaction://hlinkshowjump?jump=nextslide"/>
            <a:hlinkHover r:id="" action="ppaction://noaction" highlightClick="1"/>
          </p:cNvPr>
          <p:cNvSpPr/>
          <p:nvPr/>
        </p:nvSpPr>
        <p:spPr>
          <a:xfrm>
            <a:off x="1871930" y="2235678"/>
            <a:ext cx="12192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7315200" y="1676400"/>
            <a:ext cx="4495800" cy="1477328"/>
          </a:xfrm>
          <a:prstGeom prst="rect">
            <a:avLst/>
          </a:prstGeom>
          <a:noFill/>
        </p:spPr>
        <p:txBody>
          <a:bodyPr wrap="square" rtlCol="0">
            <a:spAutoFit/>
          </a:bodyPr>
          <a:lstStyle/>
          <a:p>
            <a:r>
              <a:rPr lang="en-US" dirty="0"/>
              <a:t>Site</a:t>
            </a:r>
          </a:p>
          <a:p>
            <a:pPr marL="285750" indent="-285750">
              <a:buFont typeface="Arial" panose="020B0604020202020204" pitchFamily="34" charset="0"/>
              <a:buChar char="•"/>
            </a:pPr>
            <a:r>
              <a:rPr lang="en-US" dirty="0"/>
              <a:t>Now you can see that the site name is West Towne Mall</a:t>
            </a:r>
          </a:p>
          <a:p>
            <a:pPr marL="285750" indent="-285750">
              <a:buFont typeface="Arial" panose="020B0604020202020204" pitchFamily="34" charset="0"/>
              <a:buChar char="•"/>
            </a:pPr>
            <a:r>
              <a:rPr lang="en-US" dirty="0"/>
              <a:t>Now </a:t>
            </a:r>
            <a:r>
              <a:rPr lang="en-US" b="1" dirty="0"/>
              <a:t>press Operator </a:t>
            </a:r>
            <a:r>
              <a:rPr lang="en-US" dirty="0"/>
              <a:t>(below Site) to assign or create a new Operator for this job</a:t>
            </a:r>
          </a:p>
        </p:txBody>
      </p:sp>
      <p:sp>
        <p:nvSpPr>
          <p:cNvPr id="19" name="TextBox 18"/>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5" name="Arrow: Right 14"/>
          <p:cNvSpPr/>
          <p:nvPr/>
        </p:nvSpPr>
        <p:spPr>
          <a:xfrm>
            <a:off x="1286933" y="218440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677689" y="2099735"/>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4838761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391400" y="2514600"/>
            <a:ext cx="3811244" cy="1200329"/>
          </a:xfrm>
          <a:prstGeom prst="rect">
            <a:avLst/>
          </a:prstGeom>
          <a:noFill/>
        </p:spPr>
        <p:txBody>
          <a:bodyPr wrap="square" rtlCol="0">
            <a:spAutoFit/>
          </a:bodyPr>
          <a:lstStyle/>
          <a:p>
            <a:r>
              <a:rPr lang="en-US" dirty="0"/>
              <a:t>Operator</a:t>
            </a:r>
          </a:p>
          <a:p>
            <a:pPr marL="285750" indent="-285750">
              <a:buFont typeface="Arial" panose="020B0604020202020204" pitchFamily="34" charset="0"/>
              <a:buChar char="•"/>
            </a:pPr>
            <a:r>
              <a:rPr lang="en-US" dirty="0"/>
              <a:t>Let’s setup Mark as the operator, and </a:t>
            </a:r>
            <a:r>
              <a:rPr lang="en-US" b="1" dirty="0"/>
              <a:t>select Mark </a:t>
            </a:r>
            <a:r>
              <a:rPr lang="en-US" dirty="0"/>
              <a:t>from the list of operators</a:t>
            </a:r>
          </a:p>
        </p:txBody>
      </p:sp>
      <p:pic>
        <p:nvPicPr>
          <p:cNvPr id="13" name="Picture 12"/>
          <p:cNvPicPr>
            <a:picLocks noChangeAspect="1"/>
          </p:cNvPicPr>
          <p:nvPr/>
        </p:nvPicPr>
        <p:blipFill>
          <a:blip r:embed="rId3"/>
          <a:stretch>
            <a:fillRect/>
          </a:stretch>
        </p:blipFill>
        <p:spPr>
          <a:xfrm>
            <a:off x="1880095" y="1820238"/>
            <a:ext cx="1215443" cy="2047088"/>
          </a:xfrm>
          <a:prstGeom prst="rect">
            <a:avLst/>
          </a:prstGeom>
        </p:spPr>
      </p:pic>
      <p:pic>
        <p:nvPicPr>
          <p:cNvPr id="9" name="Picture 8"/>
          <p:cNvPicPr>
            <a:picLocks noChangeAspect="1"/>
          </p:cNvPicPr>
          <p:nvPr/>
        </p:nvPicPr>
        <p:blipFill>
          <a:blip r:embed="rId4"/>
          <a:stretch>
            <a:fillRect/>
          </a:stretch>
        </p:blipFill>
        <p:spPr>
          <a:xfrm>
            <a:off x="1880096" y="1829762"/>
            <a:ext cx="1214960" cy="2020786"/>
          </a:xfrm>
          <a:prstGeom prst="rect">
            <a:avLst/>
          </a:prstGeom>
        </p:spPr>
      </p:pic>
      <p:pic>
        <p:nvPicPr>
          <p:cNvPr id="7" name="Picture 6"/>
          <p:cNvPicPr>
            <a:picLocks noChangeAspect="1"/>
          </p:cNvPicPr>
          <p:nvPr/>
        </p:nvPicPr>
        <p:blipFill>
          <a:blip r:embed="rId5"/>
          <a:stretch>
            <a:fillRect/>
          </a:stretch>
        </p:blipFill>
        <p:spPr>
          <a:xfrm>
            <a:off x="1875155" y="1814195"/>
            <a:ext cx="1221179" cy="2046605"/>
          </a:xfrm>
          <a:prstGeom prst="rect">
            <a:avLst/>
          </a:prstGeom>
        </p:spPr>
      </p:pic>
      <p:sp>
        <p:nvSpPr>
          <p:cNvPr id="2" name="TextBox 1"/>
          <p:cNvSpPr txBox="1"/>
          <p:nvPr/>
        </p:nvSpPr>
        <p:spPr>
          <a:xfrm>
            <a:off x="1879600" y="2062480"/>
            <a:ext cx="915635" cy="215444"/>
          </a:xfrm>
          <a:prstGeom prst="rect">
            <a:avLst/>
          </a:prstGeom>
          <a:noFill/>
        </p:spPr>
        <p:txBody>
          <a:bodyPr wrap="none" rtlCol="0">
            <a:spAutoFit/>
          </a:bodyPr>
          <a:lstStyle/>
          <a:p>
            <a:r>
              <a:rPr lang="en-US" sz="800" dirty="0"/>
              <a:t>West Towne Mall</a:t>
            </a:r>
          </a:p>
        </p:txBody>
      </p:sp>
      <p:sp>
        <p:nvSpPr>
          <p:cNvPr id="14" name="TextBox 13"/>
          <p:cNvSpPr txBox="1"/>
          <p:nvPr/>
        </p:nvSpPr>
        <p:spPr>
          <a:xfrm>
            <a:off x="1879600" y="2428240"/>
            <a:ext cx="971741" cy="215444"/>
          </a:xfrm>
          <a:prstGeom prst="rect">
            <a:avLst/>
          </a:prstGeom>
          <a:noFill/>
        </p:spPr>
        <p:txBody>
          <a:bodyPr wrap="none" rtlCol="0">
            <a:spAutoFit/>
          </a:bodyPr>
          <a:lstStyle/>
          <a:p>
            <a:r>
              <a:rPr lang="en-US" sz="800" dirty="0"/>
              <a:t>7600 Kingston Pike</a:t>
            </a:r>
          </a:p>
        </p:txBody>
      </p:sp>
      <p:pic>
        <p:nvPicPr>
          <p:cNvPr id="3" name="Picture 2"/>
          <p:cNvPicPr>
            <a:picLocks noChangeAspect="1"/>
          </p:cNvPicPr>
          <p:nvPr/>
        </p:nvPicPr>
        <p:blipFill>
          <a:blip r:embed="rId6"/>
          <a:stretch>
            <a:fillRect/>
          </a:stretch>
        </p:blipFill>
        <p:spPr>
          <a:xfrm>
            <a:off x="1875155" y="1819593"/>
            <a:ext cx="1221352" cy="2051367"/>
          </a:xfrm>
          <a:prstGeom prst="rect">
            <a:avLst/>
          </a:prstGeom>
        </p:spPr>
      </p:pic>
      <p:pic>
        <p:nvPicPr>
          <p:cNvPr id="8" name="Picture 7"/>
          <p:cNvPicPr>
            <a:picLocks noChangeAspect="1"/>
          </p:cNvPicPr>
          <p:nvPr/>
        </p:nvPicPr>
        <p:blipFill>
          <a:blip r:embed="rId7"/>
          <a:stretch>
            <a:fillRect/>
          </a:stretch>
        </p:blipFill>
        <p:spPr>
          <a:xfrm>
            <a:off x="1875155" y="1810067"/>
            <a:ext cx="1215957" cy="2060893"/>
          </a:xfrm>
          <a:prstGeom prst="rect">
            <a:avLst/>
          </a:prstGeom>
        </p:spPr>
      </p:pic>
      <p:sp>
        <p:nvSpPr>
          <p:cNvPr id="17" name="Rectangle 16">
            <a:hlinkClick r:id="" action="ppaction://hlinkshowjump?jump=nextslide"/>
            <a:hlinkHover r:id="" action="ppaction://noaction" highlightClick="1"/>
          </p:cNvPr>
          <p:cNvSpPr/>
          <p:nvPr/>
        </p:nvSpPr>
        <p:spPr>
          <a:xfrm>
            <a:off x="1958190" y="2464278"/>
            <a:ext cx="1030862" cy="14377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6" name="Arrow: Right 15"/>
          <p:cNvSpPr/>
          <p:nvPr/>
        </p:nvSpPr>
        <p:spPr>
          <a:xfrm>
            <a:off x="1295400" y="2421465"/>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6156" y="2336798"/>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632420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3"/>
          <a:stretch>
            <a:fillRect/>
          </a:stretch>
        </p:blipFill>
        <p:spPr>
          <a:xfrm>
            <a:off x="1875791" y="1820228"/>
            <a:ext cx="1223010" cy="2050732"/>
          </a:xfrm>
          <a:prstGeom prst="rect">
            <a:avLst/>
          </a:prstGeom>
        </p:spPr>
      </p:pic>
      <p:sp>
        <p:nvSpPr>
          <p:cNvPr id="11" name="Rectangle 10">
            <a:hlinkClick r:id="" action="ppaction://hlinkshowjump?jump=nextslide"/>
            <a:hlinkHover r:id="" action="ppaction://noaction" highlightClick="1"/>
          </p:cNvPr>
          <p:cNvSpPr/>
          <p:nvPr/>
        </p:nvSpPr>
        <p:spPr>
          <a:xfrm>
            <a:off x="1905000" y="2421148"/>
            <a:ext cx="1160252" cy="1107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7010400" y="990600"/>
            <a:ext cx="3983964" cy="2031325"/>
          </a:xfrm>
          <a:prstGeom prst="rect">
            <a:avLst/>
          </a:prstGeom>
          <a:noFill/>
        </p:spPr>
        <p:txBody>
          <a:bodyPr wrap="square" rtlCol="0">
            <a:spAutoFit/>
          </a:bodyPr>
          <a:lstStyle/>
          <a:p>
            <a:r>
              <a:rPr lang="en-US" dirty="0"/>
              <a:t>Label Source</a:t>
            </a:r>
          </a:p>
          <a:p>
            <a:pPr marL="285750" indent="-285750">
              <a:buFont typeface="Arial" panose="020B0604020202020204" pitchFamily="34" charset="0"/>
              <a:buChar char="•"/>
            </a:pPr>
            <a:r>
              <a:rPr lang="en-US" dirty="0"/>
              <a:t>Now you see site name and the Operator, Mark, is set for Project settings</a:t>
            </a:r>
          </a:p>
          <a:p>
            <a:pPr marL="285750" indent="-285750">
              <a:buFont typeface="Arial" panose="020B0604020202020204" pitchFamily="34" charset="0"/>
              <a:buChar char="•"/>
            </a:pPr>
            <a:r>
              <a:rPr lang="en-US" dirty="0"/>
              <a:t>Next, let’s define how we will label each cable to be tested</a:t>
            </a:r>
          </a:p>
          <a:p>
            <a:pPr marL="285750" indent="-285750">
              <a:buFont typeface="Arial" panose="020B0604020202020204" pitchFamily="34" charset="0"/>
              <a:buChar char="•"/>
            </a:pPr>
            <a:r>
              <a:rPr lang="en-US" b="1" dirty="0"/>
              <a:t>Select Label Source</a:t>
            </a:r>
          </a:p>
        </p:txBody>
      </p:sp>
      <p:sp>
        <p:nvSpPr>
          <p:cNvPr id="13" name="TextBox 12"/>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0" name="Arrow: Right 9"/>
          <p:cNvSpPr/>
          <p:nvPr/>
        </p:nvSpPr>
        <p:spPr>
          <a:xfrm>
            <a:off x="1295400" y="233680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86156" y="2252135"/>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5298963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693866"/>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Extremely powerful cable label tool where a wizard helps you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may not happen in order</a:t>
            </a:r>
          </a:p>
          <a:p>
            <a:pPr marL="285750" indent="-285750">
              <a:buFont typeface="Arial" panose="020B0604020202020204" pitchFamily="34" charset="0"/>
              <a:buChar char="•"/>
            </a:pPr>
            <a:r>
              <a:rPr lang="en-US" sz="16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4401" y="1818248"/>
            <a:ext cx="1211648" cy="2046146"/>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7086600" y="2514600"/>
            <a:ext cx="4953000" cy="419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086600" y="1676400"/>
            <a:ext cx="5105400" cy="518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hlinkClick r:id="" action="ppaction://hlinkshowjump?jump=nextslide"/>
            <a:hlinkHover r:id="" action="ppaction://noaction" highlightClick="1"/>
          </p:cNvPr>
          <p:cNvPicPr>
            <a:picLocks noChangeAspect="1"/>
          </p:cNvPicPr>
          <p:nvPr/>
        </p:nvPicPr>
        <p:blipFill>
          <a:blip r:embed="rId7"/>
          <a:stretch>
            <a:fillRect/>
          </a:stretch>
        </p:blipFill>
        <p:spPr>
          <a:xfrm>
            <a:off x="10591800" y="2209800"/>
            <a:ext cx="780489" cy="348022"/>
          </a:xfrm>
          <a:prstGeom prst="rect">
            <a:avLst/>
          </a:prstGeom>
        </p:spPr>
      </p:pic>
      <p:pic>
        <p:nvPicPr>
          <p:cNvPr id="11" name="Picture 10"/>
          <p:cNvPicPr>
            <a:picLocks noChangeAspect="1"/>
          </p:cNvPicPr>
          <p:nvPr/>
        </p:nvPicPr>
        <p:blipFill rotWithShape="1">
          <a:blip r:embed="rId8"/>
          <a:srcRect l="921" r="1551"/>
          <a:stretch/>
        </p:blipFill>
        <p:spPr>
          <a:xfrm>
            <a:off x="7266039" y="1828800"/>
            <a:ext cx="2861188" cy="1752600"/>
          </a:xfrm>
          <a:prstGeom prst="rect">
            <a:avLst/>
          </a:prstGeom>
        </p:spPr>
      </p:pic>
      <p:sp>
        <p:nvSpPr>
          <p:cNvPr id="18" name="TextBox 17"/>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Tree>
    <p:extLst>
      <p:ext uri="{BB962C8B-B14F-4D97-AF65-F5344CB8AC3E}">
        <p14:creationId xmlns:p14="http://schemas.microsoft.com/office/powerpoint/2010/main" val="24863156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693866"/>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Extremely powerful cable label tool where a wizard helps you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may not happen in order</a:t>
            </a:r>
          </a:p>
          <a:p>
            <a:pPr marL="285750" indent="-285750">
              <a:buFont typeface="Arial" panose="020B0604020202020204" pitchFamily="34" charset="0"/>
              <a:buChar char="•"/>
            </a:pPr>
            <a:r>
              <a:rPr lang="en-US" sz="16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7086600" y="2514600"/>
            <a:ext cx="4953000" cy="419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 action="ppaction://hlinkshowjump?jump=nextslide"/>
            <a:hlinkHover r:id="" action="ppaction://noaction" highlightClick="1"/>
          </p:cNvPr>
          <p:cNvPicPr>
            <a:picLocks noChangeAspect="1"/>
          </p:cNvPicPr>
          <p:nvPr/>
        </p:nvPicPr>
        <p:blipFill>
          <a:blip r:embed="rId7"/>
          <a:stretch>
            <a:fillRect/>
          </a:stretch>
        </p:blipFill>
        <p:spPr>
          <a:xfrm>
            <a:off x="10591800" y="2590800"/>
            <a:ext cx="780489" cy="348022"/>
          </a:xfrm>
          <a:prstGeom prst="rect">
            <a:avLst/>
          </a:prstGeom>
        </p:spPr>
      </p:pic>
      <p:sp>
        <p:nvSpPr>
          <p:cNvPr id="16" name="TextBox 15"/>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Tree>
    <p:extLst>
      <p:ext uri="{BB962C8B-B14F-4D97-AF65-F5344CB8AC3E}">
        <p14:creationId xmlns:p14="http://schemas.microsoft.com/office/powerpoint/2010/main" val="1507753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693866"/>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Ideal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Extremely powerful cable label tool where a wizard helps you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may not happen in order</a:t>
            </a:r>
          </a:p>
          <a:p>
            <a:pPr marL="285750" indent="-285750">
              <a:buFont typeface="Arial" panose="020B0604020202020204" pitchFamily="34" charset="0"/>
              <a:buChar char="•"/>
            </a:pPr>
            <a:r>
              <a:rPr lang="en-US" sz="16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086600" y="3581400"/>
            <a:ext cx="4953000" cy="3124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 action="ppaction://hlinkshowjump?jump=nextslide"/>
            <a:hlinkHover r:id="" action="ppaction://noaction" highlightClick="1"/>
          </p:cNvPr>
          <p:cNvPicPr>
            <a:picLocks noChangeAspect="1"/>
          </p:cNvPicPr>
          <p:nvPr/>
        </p:nvPicPr>
        <p:blipFill>
          <a:blip r:embed="rId7"/>
          <a:stretch>
            <a:fillRect/>
          </a:stretch>
        </p:blipFill>
        <p:spPr>
          <a:xfrm>
            <a:off x="10591800" y="3505200"/>
            <a:ext cx="780489" cy="348022"/>
          </a:xfrm>
          <a:prstGeom prst="rect">
            <a:avLst/>
          </a:prstGeom>
        </p:spPr>
      </p:pic>
      <p:sp>
        <p:nvSpPr>
          <p:cNvPr id="16" name="TextBox 15"/>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Tree>
    <p:extLst>
      <p:ext uri="{BB962C8B-B14F-4D97-AF65-F5344CB8AC3E}">
        <p14:creationId xmlns:p14="http://schemas.microsoft.com/office/powerpoint/2010/main" val="265160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940088"/>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Ideal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742950" lvl="1" indent="-285750">
              <a:buFont typeface="Arial" panose="020B0604020202020204" pitchFamily="34" charset="0"/>
              <a:buChar char="•"/>
            </a:pPr>
            <a:r>
              <a:rPr lang="en-US" sz="1400" dirty="0"/>
              <a:t>Free Form, create multiple outlet faceplates</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Extremely powerful cable label tool where a wizard helps you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may not happen in order</a:t>
            </a:r>
          </a:p>
          <a:p>
            <a:pPr marL="285750" indent="-285750">
              <a:buFont typeface="Arial" panose="020B0604020202020204" pitchFamily="34" charset="0"/>
              <a:buChar char="•"/>
            </a:pPr>
            <a:r>
              <a:rPr lang="en-US" sz="16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086600" y="5105400"/>
            <a:ext cx="4953000" cy="1752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 action="ppaction://hlinkshowjump?jump=nextslide"/>
            <a:hlinkHover r:id="" action="ppaction://noaction" highlightClick="1"/>
          </p:cNvPr>
          <p:cNvPicPr>
            <a:picLocks noChangeAspect="1"/>
          </p:cNvPicPr>
          <p:nvPr/>
        </p:nvPicPr>
        <p:blipFill>
          <a:blip r:embed="rId7"/>
          <a:stretch>
            <a:fillRect/>
          </a:stretch>
        </p:blipFill>
        <p:spPr>
          <a:xfrm>
            <a:off x="10591800" y="5138378"/>
            <a:ext cx="780489" cy="348022"/>
          </a:xfrm>
          <a:prstGeom prst="rect">
            <a:avLst/>
          </a:prstGeom>
        </p:spPr>
      </p:pic>
      <p:sp>
        <p:nvSpPr>
          <p:cNvPr id="16" name="TextBox 15"/>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Tree>
    <p:extLst>
      <p:ext uri="{BB962C8B-B14F-4D97-AF65-F5344CB8AC3E}">
        <p14:creationId xmlns:p14="http://schemas.microsoft.com/office/powerpoint/2010/main" val="12177313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940088"/>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Ideal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The most powerful cable label tool, and a key reason cable installers love the WireXpert.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doesn’t happen in order</a:t>
            </a:r>
          </a:p>
          <a:p>
            <a:pPr marL="285750" indent="-285750">
              <a:buFont typeface="Arial" panose="020B0604020202020204" pitchFamily="34" charset="0"/>
              <a:buChar char="•"/>
            </a:pPr>
            <a:r>
              <a:rPr lang="en-US" sz="16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086600" y="6172200"/>
            <a:ext cx="4953000" cy="556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 action="ppaction://hlinkshowjump?jump=nextslide"/>
            <a:hlinkHover r:id="" action="ppaction://noaction" highlightClick="1"/>
          </p:cNvPr>
          <p:cNvPicPr>
            <a:picLocks noChangeAspect="1"/>
          </p:cNvPicPr>
          <p:nvPr/>
        </p:nvPicPr>
        <p:blipFill>
          <a:blip r:embed="rId7"/>
          <a:stretch>
            <a:fillRect/>
          </a:stretch>
        </p:blipFill>
        <p:spPr>
          <a:xfrm>
            <a:off x="10591800" y="6248400"/>
            <a:ext cx="780489" cy="348022"/>
          </a:xfrm>
          <a:prstGeom prst="rect">
            <a:avLst/>
          </a:prstGeom>
        </p:spPr>
      </p:pic>
      <p:sp>
        <p:nvSpPr>
          <p:cNvPr id="16" name="TextBox 15"/>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Tree>
    <p:extLst>
      <p:ext uri="{BB962C8B-B14F-4D97-AF65-F5344CB8AC3E}">
        <p14:creationId xmlns:p14="http://schemas.microsoft.com/office/powerpoint/2010/main" val="13261245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693866"/>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 (only recommended for just a few cables)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Ideal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hlinkClick r:id="rId4" action="ppaction://hlinksldjump"/>
              </a:rPr>
              <a:t>List-based testing</a:t>
            </a:r>
            <a:endParaRPr lang="en-US" sz="1400" u="sng" dirty="0"/>
          </a:p>
          <a:p>
            <a:pPr marL="742950" lvl="1" indent="-285750">
              <a:buFont typeface="Arial" panose="020B0604020202020204" pitchFamily="34" charset="0"/>
              <a:buChar char="•"/>
            </a:pPr>
            <a:r>
              <a:rPr lang="en-US" sz="1400" dirty="0"/>
              <a:t>The most powerful cable label tool, and a key reason cable installers love the WireXpert.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doesn’t happen in order</a:t>
            </a:r>
          </a:p>
          <a:p>
            <a:pPr marL="285750" indent="-285750">
              <a:buFont typeface="Arial" panose="020B0604020202020204" pitchFamily="34" charset="0"/>
              <a:buChar char="•"/>
            </a:pPr>
            <a:r>
              <a:rPr lang="en-US" sz="1600" b="1" dirty="0"/>
              <a:t>Select Simple Cable Label </a:t>
            </a:r>
            <a:r>
              <a:rPr lang="en-US" sz="1400" dirty="0"/>
              <a:t>because we are testing a patch panel</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2" name="Rectangle 1">
            <a:hlinkClick r:id="rId6" action="ppaction://hlinksldjump"/>
          </p:cNvPr>
          <p:cNvSpPr/>
          <p:nvPr/>
        </p:nvSpPr>
        <p:spPr>
          <a:xfrm>
            <a:off x="38100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hlinkClick r:id="rId6" action="ppaction://hlinksldjump"/>
            <a:hlinkHover r:id="" action="ppaction://noaction" highlightClick="1"/>
          </p:cNvPr>
          <p:cNvSpPr/>
          <p:nvPr/>
        </p:nvSpPr>
        <p:spPr>
          <a:xfrm>
            <a:off x="1877736" y="2209800"/>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1" name="Arrow: Right 10"/>
          <p:cNvSpPr/>
          <p:nvPr/>
        </p:nvSpPr>
        <p:spPr>
          <a:xfrm>
            <a:off x="1286933" y="2167468"/>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77689" y="2082801"/>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6643099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10400" y="990600"/>
            <a:ext cx="5029200" cy="5693866"/>
          </a:xfrm>
          <a:prstGeom prst="rect">
            <a:avLst/>
          </a:prstGeom>
          <a:noFill/>
        </p:spPr>
        <p:txBody>
          <a:bodyPr wrap="square" rtlCol="0">
            <a:spAutoFit/>
          </a:bodyPr>
          <a:lstStyle/>
          <a:p>
            <a:r>
              <a:rPr lang="en-US" sz="1400" dirty="0"/>
              <a:t>Label Source</a:t>
            </a:r>
          </a:p>
          <a:p>
            <a:pPr marL="285750" indent="-285750">
              <a:buFont typeface="Arial" panose="020B0604020202020204" pitchFamily="34" charset="0"/>
              <a:buChar char="•"/>
            </a:pPr>
            <a:r>
              <a:rPr lang="en-US" sz="1400" dirty="0"/>
              <a:t>There are 4 convenient options because this is an important part of ease of use</a:t>
            </a:r>
          </a:p>
          <a:p>
            <a:pPr marL="285750" indent="-285750">
              <a:buFont typeface="Arial" panose="020B0604020202020204" pitchFamily="34" charset="0"/>
              <a:buChar char="•"/>
            </a:pPr>
            <a:r>
              <a:rPr lang="en-US" sz="1400" u="sng" dirty="0"/>
              <a:t>None</a:t>
            </a:r>
          </a:p>
          <a:p>
            <a:pPr marL="742950" lvl="1" indent="-285750">
              <a:buFont typeface="Arial" panose="020B0604020202020204" pitchFamily="34" charset="0"/>
              <a:buChar char="•"/>
            </a:pPr>
            <a:r>
              <a:rPr lang="en-US" sz="1400" dirty="0"/>
              <a:t>Just name each cable manually after saving a result</a:t>
            </a:r>
          </a:p>
          <a:p>
            <a:pPr marL="742950" lvl="1" indent="-285750">
              <a:buFont typeface="Arial" panose="020B0604020202020204" pitchFamily="34" charset="0"/>
              <a:buChar char="•"/>
            </a:pPr>
            <a:r>
              <a:rPr lang="en-US" sz="1400" dirty="0"/>
              <a:t>ideal for just a few cables to be tested with random names</a:t>
            </a:r>
          </a:p>
          <a:p>
            <a:pPr marL="285750" indent="-285750">
              <a:buFont typeface="Arial" panose="020B0604020202020204" pitchFamily="34" charset="0"/>
              <a:buChar char="•"/>
            </a:pPr>
            <a:r>
              <a:rPr lang="en-US" sz="1400" u="sng" dirty="0"/>
              <a:t>Simple Cable Label</a:t>
            </a:r>
          </a:p>
          <a:p>
            <a:pPr marL="742950" lvl="1" indent="-285750">
              <a:buFont typeface="Arial" panose="020B0604020202020204" pitchFamily="34" charset="0"/>
              <a:buChar char="•"/>
            </a:pPr>
            <a:r>
              <a:rPr lang="en-US" sz="1400" dirty="0"/>
              <a:t>Name the cable, then a start number.  The cable number will increment by one each time you save a new test</a:t>
            </a:r>
          </a:p>
          <a:p>
            <a:pPr marL="742950" lvl="1" indent="-285750">
              <a:buFont typeface="Arial" panose="020B0604020202020204" pitchFamily="34" charset="0"/>
              <a:buChar char="•"/>
            </a:pPr>
            <a:r>
              <a:rPr lang="en-US" sz="1400" dirty="0"/>
              <a:t>Idea for a simple cable scheme where cables are in sequential order</a:t>
            </a:r>
          </a:p>
          <a:p>
            <a:pPr marL="285750" indent="-285750">
              <a:buFont typeface="Arial" panose="020B0604020202020204" pitchFamily="34" charset="0"/>
              <a:buChar char="•"/>
            </a:pPr>
            <a:r>
              <a:rPr lang="en-US" sz="1400" u="sng" dirty="0"/>
              <a:t>Template label</a:t>
            </a:r>
          </a:p>
          <a:p>
            <a:pPr marL="742950" lvl="1" indent="-285750">
              <a:buFont typeface="Arial" panose="020B0604020202020204" pitchFamily="34" charset="0"/>
              <a:buChar char="•"/>
            </a:pPr>
            <a:r>
              <a:rPr lang="en-US" sz="1400" dirty="0"/>
              <a:t>Templates have been included for you based on international standard labeling schemes, for example, TIA-606-A Class 2 standard labeling scheme</a:t>
            </a:r>
          </a:p>
          <a:p>
            <a:pPr marL="742950" lvl="1" indent="-285750">
              <a:buFont typeface="Arial" panose="020B0604020202020204" pitchFamily="34" charset="0"/>
              <a:buChar char="•"/>
            </a:pPr>
            <a:r>
              <a:rPr lang="en-US" sz="1400" dirty="0"/>
              <a:t>Ideal if you are required to follow and certify cables using a standards based cable labeling scheme</a:t>
            </a:r>
          </a:p>
          <a:p>
            <a:pPr marL="285750" indent="-285750">
              <a:buFont typeface="Arial" panose="020B0604020202020204" pitchFamily="34" charset="0"/>
              <a:buChar char="•"/>
            </a:pPr>
            <a:r>
              <a:rPr lang="en-US" sz="1400" u="sng" dirty="0"/>
              <a:t>List-based testing</a:t>
            </a:r>
          </a:p>
          <a:p>
            <a:pPr marL="742950" lvl="1" indent="-285750">
              <a:buFont typeface="Arial" panose="020B0604020202020204" pitchFamily="34" charset="0"/>
              <a:buChar char="•"/>
            </a:pPr>
            <a:r>
              <a:rPr lang="en-US" sz="1400" dirty="0"/>
              <a:t>Extremely powerful cable label tool where a wizard helps you generate 1000’s of cable labels with just a few mouse clicks</a:t>
            </a:r>
          </a:p>
          <a:p>
            <a:pPr marL="742950" lvl="1" indent="-285750">
              <a:buFont typeface="Arial" panose="020B0604020202020204" pitchFamily="34" charset="0"/>
              <a:buChar char="•"/>
            </a:pPr>
            <a:r>
              <a:rPr lang="en-US" sz="1400" dirty="0"/>
              <a:t>Ideal for large jobs, with lots of cable labels, and when testing may not happen in order</a:t>
            </a:r>
          </a:p>
          <a:p>
            <a:pPr marL="285750" indent="-285750">
              <a:buFont typeface="Arial" panose="020B0604020202020204" pitchFamily="34" charset="0"/>
              <a:buChar char="•"/>
            </a:pPr>
            <a:r>
              <a:rPr lang="en-US" sz="1400" b="1" dirty="0"/>
              <a:t>Select Simple Cable Label </a:t>
            </a:r>
            <a:r>
              <a:rPr lang="en-US" sz="1400" dirty="0"/>
              <a:t>because we only have a few cables to test</a:t>
            </a:r>
          </a:p>
        </p:txBody>
      </p:sp>
      <p:pic>
        <p:nvPicPr>
          <p:cNvPr id="9" name="Picture 8"/>
          <p:cNvPicPr>
            <a:picLocks noChangeAspect="1"/>
          </p:cNvPicPr>
          <p:nvPr/>
        </p:nvPicPr>
        <p:blipFill>
          <a:blip r:embed="rId5"/>
          <a:stretch>
            <a:fillRect/>
          </a:stretch>
        </p:blipFill>
        <p:spPr>
          <a:xfrm>
            <a:off x="1879917" y="1819593"/>
            <a:ext cx="1208723" cy="2041207"/>
          </a:xfrm>
          <a:prstGeom prst="rect">
            <a:avLst/>
          </a:prstGeom>
        </p:spPr>
      </p:pic>
      <p:sp>
        <p:nvSpPr>
          <p:cNvPr id="11" name="Rectangle 10"/>
          <p:cNvSpPr/>
          <p:nvPr/>
        </p:nvSpPr>
        <p:spPr>
          <a:xfrm>
            <a:off x="7010400" y="1676400"/>
            <a:ext cx="5029200" cy="32004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010400" y="6172200"/>
            <a:ext cx="49530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TzXz-DvuslU"/>
          <p:cNvPicPr>
            <a:picLocks noRot="1" noChangeAspect="1"/>
          </p:cNvPicPr>
          <p:nvPr>
            <a:videoFile r:link="rId1"/>
          </p:nvPr>
        </p:nvPicPr>
        <p:blipFill>
          <a:blip r:embed="rId6"/>
          <a:stretch>
            <a:fillRect/>
          </a:stretch>
        </p:blipFill>
        <p:spPr>
          <a:xfrm>
            <a:off x="7391400" y="2133600"/>
            <a:ext cx="4216400" cy="2371725"/>
          </a:xfrm>
          <a:prstGeom prst="rect">
            <a:avLst/>
          </a:prstGeom>
        </p:spPr>
      </p:pic>
      <p:sp>
        <p:nvSpPr>
          <p:cNvPr id="15" name="Rectangle 14">
            <a:hlinkClick r:id="" action="ppaction://hlinkshowjump?jump=nextslide"/>
            <a:hlinkHover r:id="" action="ppaction://noaction" highlightClick="1"/>
          </p:cNvPr>
          <p:cNvSpPr/>
          <p:nvPr/>
        </p:nvSpPr>
        <p:spPr>
          <a:xfrm>
            <a:off x="1915060" y="2209800"/>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8" name="Arrow: Right 17"/>
          <p:cNvSpPr/>
          <p:nvPr/>
        </p:nvSpPr>
        <p:spPr>
          <a:xfrm>
            <a:off x="1286933" y="2167468"/>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77689" y="2082801"/>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8836792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467600" y="1905000"/>
            <a:ext cx="3983964" cy="3693319"/>
          </a:xfrm>
          <a:prstGeom prst="rect">
            <a:avLst/>
          </a:prstGeom>
          <a:noFill/>
        </p:spPr>
        <p:txBody>
          <a:bodyPr wrap="square" rtlCol="0">
            <a:spAutoFit/>
          </a:bodyPr>
          <a:lstStyle/>
          <a:p>
            <a:r>
              <a:rPr lang="en-US" dirty="0"/>
              <a:t>Label Source</a:t>
            </a:r>
          </a:p>
          <a:p>
            <a:pPr marL="285750" indent="-285750">
              <a:buFont typeface="Arial" panose="020B0604020202020204" pitchFamily="34" charset="0"/>
              <a:buChar char="•"/>
            </a:pPr>
            <a:r>
              <a:rPr lang="en-US" dirty="0"/>
              <a:t>Enter your cable Label Name</a:t>
            </a:r>
          </a:p>
          <a:p>
            <a:pPr marL="742950" lvl="1" indent="-285750">
              <a:buFont typeface="Arial" panose="020B0604020202020204" pitchFamily="34" charset="0"/>
              <a:buChar char="•"/>
            </a:pPr>
            <a:r>
              <a:rPr lang="en-US" dirty="0"/>
              <a:t>“A” was typed here for you</a:t>
            </a:r>
          </a:p>
          <a:p>
            <a:pPr marL="742950" lvl="1" indent="-285750">
              <a:buFont typeface="Arial" panose="020B0604020202020204" pitchFamily="34" charset="0"/>
              <a:buChar char="•"/>
            </a:pPr>
            <a:r>
              <a:rPr lang="en-US" dirty="0"/>
              <a:t>This will be a constant</a:t>
            </a:r>
          </a:p>
          <a:p>
            <a:pPr marL="285750" indent="-285750">
              <a:buFont typeface="Arial" panose="020B0604020202020204" pitchFamily="34" charset="0"/>
              <a:buChar char="•"/>
            </a:pPr>
            <a:r>
              <a:rPr lang="en-US" dirty="0"/>
              <a:t>Enter your Start Value (a cable number) for the first cable to be tested</a:t>
            </a:r>
          </a:p>
          <a:p>
            <a:pPr marL="742950" lvl="1" indent="-285750">
              <a:buFont typeface="Arial" panose="020B0604020202020204" pitchFamily="34" charset="0"/>
              <a:buChar char="•"/>
            </a:pPr>
            <a:r>
              <a:rPr lang="en-US" dirty="0"/>
              <a:t>“1” was typed here for you</a:t>
            </a:r>
          </a:p>
          <a:p>
            <a:pPr marL="742950" lvl="1" indent="-285750">
              <a:buFont typeface="Arial" panose="020B0604020202020204" pitchFamily="34" charset="0"/>
              <a:buChar char="•"/>
            </a:pPr>
            <a:r>
              <a:rPr lang="en-US" dirty="0"/>
              <a:t>Each time </a:t>
            </a:r>
            <a:r>
              <a:rPr lang="en-US" dirty="0" err="1"/>
              <a:t>Autotest</a:t>
            </a:r>
            <a:r>
              <a:rPr lang="en-US" dirty="0"/>
              <a:t> (covered at the end of this section) is pressed, this value will increment</a:t>
            </a:r>
          </a:p>
          <a:p>
            <a:pPr marL="285750" indent="-285750">
              <a:buFont typeface="Arial" panose="020B0604020202020204" pitchFamily="34" charset="0"/>
              <a:buChar char="•"/>
            </a:pPr>
            <a:r>
              <a:rPr lang="en-US" b="1" dirty="0"/>
              <a:t>Press</a:t>
            </a:r>
            <a:r>
              <a:rPr lang="en-US" dirty="0"/>
              <a:t> </a:t>
            </a:r>
          </a:p>
        </p:txBody>
      </p:sp>
      <p:pic>
        <p:nvPicPr>
          <p:cNvPr id="12" name="Picture 11"/>
          <p:cNvPicPr>
            <a:picLocks noChangeAspect="1"/>
          </p:cNvPicPr>
          <p:nvPr/>
        </p:nvPicPr>
        <p:blipFill>
          <a:blip r:embed="rId4"/>
          <a:stretch>
            <a:fillRect/>
          </a:stretch>
        </p:blipFill>
        <p:spPr>
          <a:xfrm>
            <a:off x="1875155" y="1814196"/>
            <a:ext cx="1213485" cy="2046604"/>
          </a:xfrm>
          <a:prstGeom prst="rect">
            <a:avLst/>
          </a:prstGeom>
        </p:spPr>
      </p:pic>
      <p:pic>
        <p:nvPicPr>
          <p:cNvPr id="3" name="Picture 2"/>
          <p:cNvPicPr>
            <a:picLocks noChangeAspect="1"/>
          </p:cNvPicPr>
          <p:nvPr/>
        </p:nvPicPr>
        <p:blipFill>
          <a:blip r:embed="rId5"/>
          <a:stretch>
            <a:fillRect/>
          </a:stretch>
        </p:blipFill>
        <p:spPr>
          <a:xfrm>
            <a:off x="8458200" y="5284176"/>
            <a:ext cx="352425" cy="228600"/>
          </a:xfrm>
          <a:prstGeom prst="rect">
            <a:avLst/>
          </a:prstGeom>
        </p:spPr>
      </p:pic>
      <p:sp>
        <p:nvSpPr>
          <p:cNvPr id="11" name="Rectangle 10">
            <a:hlinkClick r:id="rId6" action="ppaction://hlinksldjump"/>
          </p:cNvPr>
          <p:cNvSpPr/>
          <p:nvPr/>
        </p:nvSpPr>
        <p:spPr>
          <a:xfrm>
            <a:off x="3276600" y="5791200"/>
            <a:ext cx="4572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2667000" y="3590026"/>
            <a:ext cx="381000" cy="3048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3" name="Arrow: Right 12"/>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3657600" y="3581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7481512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239000" y="2057400"/>
            <a:ext cx="4765040" cy="2585323"/>
          </a:xfrm>
          <a:prstGeom prst="rect">
            <a:avLst/>
          </a:prstGeom>
          <a:noFill/>
        </p:spPr>
        <p:txBody>
          <a:bodyPr wrap="square" rtlCol="0">
            <a:spAutoFit/>
          </a:bodyPr>
          <a:lstStyle/>
          <a:p>
            <a:r>
              <a:rPr lang="en-US" dirty="0"/>
              <a:t>AutoSave test results</a:t>
            </a:r>
          </a:p>
          <a:p>
            <a:pPr marL="285750" indent="-285750">
              <a:buFont typeface="Arial" panose="020B0604020202020204" pitchFamily="34" charset="0"/>
              <a:buChar char="•"/>
            </a:pPr>
            <a:r>
              <a:rPr lang="en-US" dirty="0"/>
              <a:t>AutoSave has a switch with setting of 0 and 1</a:t>
            </a:r>
          </a:p>
          <a:p>
            <a:pPr marL="742950" lvl="1" indent="-285750">
              <a:buFont typeface="Arial" panose="020B0604020202020204" pitchFamily="34" charset="0"/>
              <a:buChar char="•"/>
            </a:pPr>
            <a:r>
              <a:rPr lang="en-US" dirty="0"/>
              <a:t>0 is AutoSave off</a:t>
            </a:r>
          </a:p>
          <a:p>
            <a:pPr marL="742950" lvl="1" indent="-285750">
              <a:buFont typeface="Arial" panose="020B0604020202020204" pitchFamily="34" charset="0"/>
              <a:buChar char="•"/>
            </a:pPr>
            <a:r>
              <a:rPr lang="en-US" dirty="0"/>
              <a:t>1 is AutoSave on</a:t>
            </a:r>
          </a:p>
          <a:p>
            <a:pPr marL="742950" lvl="1" indent="-285750">
              <a:buFont typeface="Arial" panose="020B0604020202020204" pitchFamily="34" charset="0"/>
              <a:buChar char="•"/>
            </a:pPr>
            <a:r>
              <a:rPr lang="en-US" dirty="0"/>
              <a:t>Press 1 to enable AutoSave so that when a test passes, the test result will automatically be saved to your project folder</a:t>
            </a:r>
          </a:p>
          <a:p>
            <a:pPr marL="285750" indent="-285750">
              <a:buFont typeface="Arial" panose="020B0604020202020204" pitchFamily="34" charset="0"/>
              <a:buChar char="•"/>
            </a:pPr>
            <a:r>
              <a:rPr lang="en-US" b="1" dirty="0"/>
              <a:t>Press 1 now</a:t>
            </a:r>
          </a:p>
        </p:txBody>
      </p:sp>
      <p:pic>
        <p:nvPicPr>
          <p:cNvPr id="8" name="Picture 7"/>
          <p:cNvPicPr>
            <a:picLocks noChangeAspect="1"/>
          </p:cNvPicPr>
          <p:nvPr/>
        </p:nvPicPr>
        <p:blipFill>
          <a:blip r:embed="rId3"/>
          <a:stretch>
            <a:fillRect/>
          </a:stretch>
        </p:blipFill>
        <p:spPr>
          <a:xfrm>
            <a:off x="1875791" y="1820228"/>
            <a:ext cx="1223010" cy="2050732"/>
          </a:xfrm>
          <a:prstGeom prst="rect">
            <a:avLst/>
          </a:prstGeom>
        </p:spPr>
      </p:pic>
      <p:sp>
        <p:nvSpPr>
          <p:cNvPr id="11" name="Rectangle 10">
            <a:hlinkClick r:id="" action="ppaction://hlinkshowjump?jump=nextslide"/>
            <a:hlinkHover r:id="" action="ppaction://noaction" highlightClick="1"/>
          </p:cNvPr>
          <p:cNvSpPr/>
          <p:nvPr/>
        </p:nvSpPr>
        <p:spPr>
          <a:xfrm>
            <a:off x="2832588" y="2603988"/>
            <a:ext cx="152400" cy="76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3" name="Arrow: Right 12"/>
          <p:cNvSpPr/>
          <p:nvPr/>
        </p:nvSpPr>
        <p:spPr>
          <a:xfrm rot="8630414">
            <a:off x="2904330" y="229142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581400" y="2057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619451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467600" y="2438400"/>
            <a:ext cx="4370044" cy="2031325"/>
          </a:xfrm>
          <a:prstGeom prst="rect">
            <a:avLst/>
          </a:prstGeom>
          <a:noFill/>
        </p:spPr>
        <p:txBody>
          <a:bodyPr wrap="square" rtlCol="0">
            <a:spAutoFit/>
          </a:bodyPr>
          <a:lstStyle/>
          <a:p>
            <a:r>
              <a:rPr lang="en-US" dirty="0"/>
              <a:t>Project settings are now complete</a:t>
            </a:r>
          </a:p>
          <a:p>
            <a:endParaRPr lang="en-US" dirty="0"/>
          </a:p>
          <a:p>
            <a:r>
              <a:rPr lang="en-US" dirty="0"/>
              <a:t>You can see that the first cable to be tested is labeled A-1</a:t>
            </a:r>
          </a:p>
          <a:p>
            <a:endParaRPr lang="en-US" dirty="0"/>
          </a:p>
          <a:p>
            <a:r>
              <a:rPr lang="en-US" b="1" dirty="0"/>
              <a:t>Press the back button </a:t>
            </a:r>
            <a:r>
              <a:rPr lang="en-US" dirty="0"/>
              <a:t>to return to the main setup menu</a:t>
            </a:r>
          </a:p>
        </p:txBody>
      </p:sp>
      <p:pic>
        <p:nvPicPr>
          <p:cNvPr id="8" name="Picture 7"/>
          <p:cNvPicPr>
            <a:picLocks noChangeAspect="1"/>
          </p:cNvPicPr>
          <p:nvPr/>
        </p:nvPicPr>
        <p:blipFill>
          <a:blip r:embed="rId3"/>
          <a:stretch>
            <a:fillRect/>
          </a:stretch>
        </p:blipFill>
        <p:spPr>
          <a:xfrm>
            <a:off x="1875791" y="1820228"/>
            <a:ext cx="1223010" cy="2050732"/>
          </a:xfrm>
          <a:prstGeom prst="rect">
            <a:avLst/>
          </a:prstGeom>
        </p:spPr>
      </p:pic>
      <p:pic>
        <p:nvPicPr>
          <p:cNvPr id="2" name="Picture 1"/>
          <p:cNvPicPr>
            <a:picLocks noChangeAspect="1"/>
          </p:cNvPicPr>
          <p:nvPr/>
        </p:nvPicPr>
        <p:blipFill>
          <a:blip r:embed="rId4"/>
          <a:stretch>
            <a:fillRect/>
          </a:stretch>
        </p:blipFill>
        <p:spPr>
          <a:xfrm>
            <a:off x="1880552" y="1814830"/>
            <a:ext cx="1208665" cy="2056130"/>
          </a:xfrm>
          <a:prstGeom prst="rect">
            <a:avLst/>
          </a:prstGeom>
        </p:spPr>
      </p:pic>
      <p:pic>
        <p:nvPicPr>
          <p:cNvPr id="3" name="Picture 2"/>
          <p:cNvPicPr>
            <a:picLocks noChangeAspect="1"/>
          </p:cNvPicPr>
          <p:nvPr/>
        </p:nvPicPr>
        <p:blipFill>
          <a:blip r:embed="rId5"/>
          <a:stretch>
            <a:fillRect/>
          </a:stretch>
        </p:blipFill>
        <p:spPr>
          <a:xfrm>
            <a:off x="8719159" y="4197343"/>
            <a:ext cx="323850" cy="180975"/>
          </a:xfrm>
          <a:prstGeom prst="rect">
            <a:avLst/>
          </a:prstGeom>
        </p:spPr>
      </p:pic>
      <p:sp>
        <p:nvSpPr>
          <p:cNvPr id="12" name="Rectangle 11">
            <a:hlinkClick r:id="" action="ppaction://hlinkshowjump?jump=nextslide"/>
            <a:hlinkHover r:id="" action="ppaction://noaction" highlightClick="1"/>
          </p:cNvPr>
          <p:cNvSpPr/>
          <p:nvPr/>
        </p:nvSpPr>
        <p:spPr>
          <a:xfrm>
            <a:off x="1880556" y="3623096"/>
            <a:ext cx="405444" cy="2631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294107" cy="369332"/>
          </a:xfrm>
          <a:prstGeom prst="rect">
            <a:avLst/>
          </a:prstGeom>
          <a:noFill/>
        </p:spPr>
        <p:txBody>
          <a:bodyPr wrap="none" rtlCol="0">
            <a:spAutoFit/>
          </a:bodyPr>
          <a:lstStyle/>
          <a:p>
            <a:r>
              <a:rPr lang="en-US" dirty="0"/>
              <a:t>Getting Started – Project Settings</a:t>
            </a:r>
          </a:p>
        </p:txBody>
      </p:sp>
      <p:sp>
        <p:nvSpPr>
          <p:cNvPr id="13" name="Arrow: Right 12"/>
          <p:cNvSpPr/>
          <p:nvPr/>
        </p:nvSpPr>
        <p:spPr>
          <a:xfrm>
            <a:off x="12954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3572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8898276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t>Setup a project</a:t>
            </a:r>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t>Setup your test to be performed</a:t>
            </a:r>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t>Perform a set reference test to eliminate losses in test cable from impacting test results</a:t>
            </a:r>
          </a:p>
          <a:p>
            <a:pPr marL="342900" indent="-342900">
              <a:buFont typeface="+mj-lt"/>
              <a:buAutoNum type="arabicPeriod"/>
            </a:pPr>
            <a:r>
              <a:rPr lang="en-US" dirty="0"/>
              <a:t>Run your first test using </a:t>
            </a:r>
            <a:r>
              <a:rPr lang="en-US" dirty="0" err="1"/>
              <a:t>Autotest</a:t>
            </a:r>
            <a:endParaRPr lang="en-US" dirty="0"/>
          </a:p>
          <a:p>
            <a:pPr marL="285750" indent="-285750">
              <a:buFont typeface="Arial" panose="020B0604020202020204" pitchFamily="34" charset="0"/>
              <a:buChar char="•"/>
            </a:pPr>
            <a:endParaRPr lang="en-US" dirty="0"/>
          </a:p>
        </p:txBody>
      </p:sp>
      <p:sp>
        <p:nvSpPr>
          <p:cNvPr id="3" name="TextBox 2"/>
          <p:cNvSpPr txBox="1"/>
          <p:nvPr/>
        </p:nvSpPr>
        <p:spPr>
          <a:xfrm>
            <a:off x="8258836" y="5227009"/>
            <a:ext cx="2130070" cy="400110"/>
          </a:xfrm>
          <a:prstGeom prst="rect">
            <a:avLst/>
          </a:prstGeom>
          <a:noFill/>
        </p:spPr>
        <p:txBody>
          <a:bodyPr wrap="none" rtlCol="0">
            <a:spAutoFit/>
          </a:bodyPr>
          <a:lstStyle/>
          <a:p>
            <a:r>
              <a:rPr lang="en-US" sz="2000" b="1" dirty="0"/>
              <a:t>Press Test Settings</a:t>
            </a:r>
          </a:p>
        </p:txBody>
      </p:sp>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sp>
        <p:nvSpPr>
          <p:cNvPr id="5" name="Rectangle 4"/>
          <p:cNvSpPr/>
          <p:nvPr/>
        </p:nvSpPr>
        <p:spPr>
          <a:xfrm>
            <a:off x="7152640" y="1544320"/>
            <a:ext cx="4602480" cy="222504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7" name="Rectangle 6"/>
          <p:cNvSpPr/>
          <p:nvPr/>
        </p:nvSpPr>
        <p:spPr>
          <a:xfrm>
            <a:off x="7142480" y="4279692"/>
            <a:ext cx="4765040" cy="901907"/>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1873364" y="2362200"/>
            <a:ext cx="1209140" cy="7620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5" name="Arrow: Right 14"/>
          <p:cNvSpPr/>
          <p:nvPr/>
        </p:nvSpPr>
        <p:spPr>
          <a:xfrm>
            <a:off x="1295400" y="26670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86156" y="25823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3229139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0" y="762000"/>
            <a:ext cx="4953000" cy="4770537"/>
          </a:xfrm>
          <a:prstGeom prst="rect">
            <a:avLst/>
          </a:prstGeom>
          <a:noFill/>
        </p:spPr>
        <p:txBody>
          <a:bodyPr wrap="square" rtlCol="0">
            <a:spAutoFit/>
          </a:bodyPr>
          <a:lstStyle/>
          <a:p>
            <a:r>
              <a:rPr lang="en-US" sz="1600" dirty="0"/>
              <a:t>Test Settings</a:t>
            </a:r>
          </a:p>
          <a:p>
            <a:pPr marL="342900" indent="-342900">
              <a:buFont typeface="Arial" panose="020B0604020202020204" pitchFamily="34" charset="0"/>
              <a:buChar char="•"/>
            </a:pPr>
            <a:r>
              <a:rPr lang="en-US" sz="1600" dirty="0"/>
              <a:t>What it is:</a:t>
            </a:r>
          </a:p>
          <a:p>
            <a:pPr marL="800100" lvl="1" indent="-342900">
              <a:buFont typeface="Arial" panose="020B0604020202020204" pitchFamily="34" charset="0"/>
              <a:buChar char="•"/>
            </a:pPr>
            <a:r>
              <a:rPr lang="en-US" sz="1600" dirty="0"/>
              <a:t>For a given project, you will be required to certify the cables to a specific standard</a:t>
            </a:r>
          </a:p>
          <a:p>
            <a:pPr marL="800100" lvl="1" indent="-342900">
              <a:buFont typeface="Arial" panose="020B0604020202020204" pitchFamily="34" charset="0"/>
              <a:buChar char="•"/>
            </a:pPr>
            <a:r>
              <a:rPr lang="en-US" sz="1600" dirty="0"/>
              <a:t>Example certification standards are TIA CAT 6 or TIA CAT 6A</a:t>
            </a:r>
          </a:p>
          <a:p>
            <a:pPr marL="342900" indent="-342900">
              <a:buFont typeface="Arial" panose="020B0604020202020204" pitchFamily="34" charset="0"/>
              <a:buChar char="•"/>
            </a:pPr>
            <a:r>
              <a:rPr lang="en-US" sz="1600" dirty="0"/>
              <a:t>Why you need it:</a:t>
            </a:r>
          </a:p>
          <a:p>
            <a:pPr marL="800100" lvl="1" indent="-342900">
              <a:buFont typeface="Arial" panose="020B0604020202020204" pitchFamily="34" charset="0"/>
              <a:buChar char="•"/>
            </a:pPr>
            <a:r>
              <a:rPr lang="en-US" sz="1600" dirty="0"/>
              <a:t>Test Limit is where you select the required certification standard for the job</a:t>
            </a:r>
          </a:p>
          <a:p>
            <a:pPr marL="800100" lvl="1" indent="-342900">
              <a:buFont typeface="Arial" panose="020B0604020202020204" pitchFamily="34" charset="0"/>
              <a:buChar char="•"/>
            </a:pPr>
            <a:r>
              <a:rPr lang="en-US" sz="1600" dirty="0"/>
              <a:t>The WireXpert will adapt the test for you depending on the cable you enter </a:t>
            </a:r>
          </a:p>
          <a:p>
            <a:pPr marL="800100" lvl="1" indent="-342900">
              <a:buFont typeface="Arial" panose="020B0604020202020204" pitchFamily="34" charset="0"/>
              <a:buChar char="•"/>
            </a:pPr>
            <a:r>
              <a:rPr lang="en-US" sz="1600" dirty="0"/>
              <a:t>You don’t need to be a certification expert, you only need to know what kind of cable and connector you have.  The WireXpert will figure out the rest.</a:t>
            </a:r>
          </a:p>
          <a:p>
            <a:pPr marL="800100" lvl="1" indent="-342900">
              <a:buFont typeface="Arial" panose="020B0604020202020204" pitchFamily="34" charset="0"/>
              <a:buChar char="•"/>
            </a:pPr>
            <a:r>
              <a:rPr lang="en-US" sz="1600" dirty="0"/>
              <a:t>In fact, we have hundreds of cable manufacturers and their NVP (Nominal Velocity of Propagation) already entered for you.  You only have to select from a list.</a:t>
            </a:r>
          </a:p>
        </p:txBody>
      </p:sp>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pic>
        <p:nvPicPr>
          <p:cNvPr id="8" name="Picture 7"/>
          <p:cNvPicPr>
            <a:picLocks noChangeAspect="1"/>
          </p:cNvPicPr>
          <p:nvPr/>
        </p:nvPicPr>
        <p:blipFill>
          <a:blip r:embed="rId4"/>
          <a:stretch>
            <a:fillRect/>
          </a:stretch>
        </p:blipFill>
        <p:spPr>
          <a:xfrm>
            <a:off x="1875155" y="1814195"/>
            <a:ext cx="1226954" cy="2046605"/>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1880556" y="2057400"/>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2" name="Rectangle 1"/>
          <p:cNvSpPr/>
          <p:nvPr/>
        </p:nvSpPr>
        <p:spPr>
          <a:xfrm>
            <a:off x="8686800" y="5638800"/>
            <a:ext cx="2140458" cy="461665"/>
          </a:xfrm>
          <a:prstGeom prst="rect">
            <a:avLst/>
          </a:prstGeom>
        </p:spPr>
        <p:txBody>
          <a:bodyPr wrap="none">
            <a:spAutoFit/>
          </a:bodyPr>
          <a:lstStyle/>
          <a:p>
            <a:r>
              <a:rPr lang="en-US" sz="2400" b="1" dirty="0"/>
              <a:t>Press Test Limit</a:t>
            </a:r>
          </a:p>
        </p:txBody>
      </p:sp>
      <p:sp>
        <p:nvSpPr>
          <p:cNvPr id="12" name="Arrow: Right 11"/>
          <p:cNvSpPr/>
          <p:nvPr/>
        </p:nvSpPr>
        <p:spPr>
          <a:xfrm>
            <a:off x="1295400" y="2031999"/>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1947332"/>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0504125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1015663"/>
          </a:xfrm>
          <a:prstGeom prst="rect">
            <a:avLst/>
          </a:prstGeom>
          <a:noFill/>
        </p:spPr>
        <p:txBody>
          <a:bodyPr wrap="square" rtlCol="0">
            <a:spAutoFit/>
          </a:bodyPr>
          <a:lstStyle/>
          <a:p>
            <a:r>
              <a:rPr lang="en-US" sz="2000" b="1" dirty="0"/>
              <a:t>Press TIA</a:t>
            </a:r>
          </a:p>
          <a:p>
            <a:pPr marL="342900" indent="-342900">
              <a:buFont typeface="Arial" panose="020B0604020202020204" pitchFamily="34" charset="0"/>
              <a:buChar char="•"/>
            </a:pPr>
            <a:r>
              <a:rPr lang="en-US" sz="2000" dirty="0"/>
              <a:t>to select a list of TIA standards</a:t>
            </a:r>
          </a:p>
          <a:p>
            <a:endParaRPr lang="en-US" sz="2000"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1933722" y="2770488"/>
            <a:ext cx="980540" cy="14377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2" name="Arrow: Right 11"/>
          <p:cNvSpPr/>
          <p:nvPr/>
        </p:nvSpPr>
        <p:spPr>
          <a:xfrm>
            <a:off x="1295400" y="2743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26585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6172689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1323439"/>
          </a:xfrm>
          <a:prstGeom prst="rect">
            <a:avLst/>
          </a:prstGeom>
          <a:noFill/>
        </p:spPr>
        <p:txBody>
          <a:bodyPr wrap="square" rtlCol="0">
            <a:spAutoFit/>
          </a:bodyPr>
          <a:lstStyle/>
          <a:p>
            <a:r>
              <a:rPr lang="en-US" sz="2000" b="1" dirty="0"/>
              <a:t>Press TIA – Cat 6A Permanent Link </a:t>
            </a:r>
            <a:r>
              <a:rPr lang="en-US" sz="2000" dirty="0"/>
              <a:t>near the bottom of the list, to select the TIA – Cat 6A Permanent Link test</a:t>
            </a:r>
          </a:p>
          <a:p>
            <a:endParaRPr lang="en-US" sz="2000"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pic>
        <p:nvPicPr>
          <p:cNvPr id="5" name="Picture 4"/>
          <p:cNvPicPr>
            <a:picLocks noChangeAspect="1"/>
          </p:cNvPicPr>
          <p:nvPr/>
        </p:nvPicPr>
        <p:blipFill>
          <a:blip r:embed="rId4"/>
          <a:stretch>
            <a:fillRect/>
          </a:stretch>
        </p:blipFill>
        <p:spPr>
          <a:xfrm>
            <a:off x="1875155" y="1819593"/>
            <a:ext cx="1209825" cy="2051367"/>
          </a:xfrm>
          <a:prstGeom prst="rect">
            <a:avLst/>
          </a:prstGeom>
        </p:spPr>
      </p:pic>
      <p:pic>
        <p:nvPicPr>
          <p:cNvPr id="7" name="Picture 6"/>
          <p:cNvPicPr>
            <a:picLocks noChangeAspect="1"/>
          </p:cNvPicPr>
          <p:nvPr/>
        </p:nvPicPr>
        <p:blipFill>
          <a:blip r:embed="rId5"/>
          <a:stretch>
            <a:fillRect/>
          </a:stretch>
        </p:blipFill>
        <p:spPr>
          <a:xfrm>
            <a:off x="7895590" y="4186555"/>
            <a:ext cx="3086100" cy="1695450"/>
          </a:xfrm>
          <a:prstGeom prst="rect">
            <a:avLst/>
          </a:prstGeom>
        </p:spPr>
      </p:pic>
      <p:sp>
        <p:nvSpPr>
          <p:cNvPr id="12" name="Rectangle: Rounded Corners 11"/>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hlinkClick r:id="" action="ppaction://hlinkshowjump?jump=nextslide"/>
            <a:hlinkHover r:id="" action="ppaction://noaction" highlightClick="1"/>
          </p:cNvPr>
          <p:cNvSpPr/>
          <p:nvPr/>
        </p:nvSpPr>
        <p:spPr>
          <a:xfrm>
            <a:off x="1924391" y="3281539"/>
            <a:ext cx="980540" cy="168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4" name="Arrow: Right 13"/>
          <p:cNvSpPr/>
          <p:nvPr/>
        </p:nvSpPr>
        <p:spPr>
          <a:xfrm>
            <a:off x="1295400" y="3276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86156" y="3191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466123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pic>
        <p:nvPicPr>
          <p:cNvPr id="5" name="Picture 4"/>
          <p:cNvPicPr>
            <a:picLocks noChangeAspect="1"/>
          </p:cNvPicPr>
          <p:nvPr/>
        </p:nvPicPr>
        <p:blipFill>
          <a:blip r:embed="rId4"/>
          <a:stretch>
            <a:fillRect/>
          </a:stretch>
        </p:blipFill>
        <p:spPr>
          <a:xfrm>
            <a:off x="1875155" y="1819593"/>
            <a:ext cx="1209825" cy="2051367"/>
          </a:xfrm>
          <a:prstGeom prst="rect">
            <a:avLst/>
          </a:prstGeom>
        </p:spPr>
      </p:pic>
      <p:pic>
        <p:nvPicPr>
          <p:cNvPr id="7" name="Picture 6"/>
          <p:cNvPicPr>
            <a:picLocks noChangeAspect="1"/>
          </p:cNvPicPr>
          <p:nvPr/>
        </p:nvPicPr>
        <p:blipFill>
          <a:blip r:embed="rId5"/>
          <a:stretch>
            <a:fillRect/>
          </a:stretch>
        </p:blipFill>
        <p:spPr>
          <a:xfrm>
            <a:off x="7895590" y="4186555"/>
            <a:ext cx="3086100" cy="1695450"/>
          </a:xfrm>
          <a:prstGeom prst="rect">
            <a:avLst/>
          </a:prstGeom>
        </p:spPr>
      </p:pic>
      <p:grpSp>
        <p:nvGrpSpPr>
          <p:cNvPr id="11" name="Group 10"/>
          <p:cNvGrpSpPr/>
          <p:nvPr/>
        </p:nvGrpSpPr>
        <p:grpSpPr>
          <a:xfrm>
            <a:off x="1851716" y="3279934"/>
            <a:ext cx="1095172" cy="184666"/>
            <a:chOff x="1851716" y="3279934"/>
            <a:chExt cx="1095172" cy="184666"/>
          </a:xfrm>
        </p:grpSpPr>
        <p:sp>
          <p:nvSpPr>
            <p:cNvPr id="8" name="Rectangle 7"/>
            <p:cNvSpPr/>
            <p:nvPr/>
          </p:nvSpPr>
          <p:spPr>
            <a:xfrm>
              <a:off x="1938899" y="3281680"/>
              <a:ext cx="927417" cy="172720"/>
            </a:xfrm>
            <a:prstGeom prst="rect">
              <a:avLst/>
            </a:prstGeom>
            <a:solidFill>
              <a:srgbClr val="7373ED"/>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500" b="1" dirty="0">
                <a:solidFill>
                  <a:schemeClr val="tx1">
                    <a:lumMod val="65000"/>
                    <a:lumOff val="35000"/>
                  </a:schemeClr>
                </a:solidFill>
              </a:endParaRPr>
            </a:p>
          </p:txBody>
        </p:sp>
        <p:sp>
          <p:nvSpPr>
            <p:cNvPr id="10" name="Rectangle 9"/>
            <p:cNvSpPr/>
            <p:nvPr/>
          </p:nvSpPr>
          <p:spPr>
            <a:xfrm>
              <a:off x="1851716" y="3279934"/>
              <a:ext cx="1095172" cy="184666"/>
            </a:xfrm>
            <a:prstGeom prst="rect">
              <a:avLst/>
            </a:prstGeom>
          </p:spPr>
          <p:txBody>
            <a:bodyPr wrap="none">
              <a:spAutoFit/>
            </a:bodyPr>
            <a:lstStyle/>
            <a:p>
              <a:r>
                <a:rPr lang="en-US" sz="600" b="1" dirty="0"/>
                <a:t>TIA – Cat 6A Permanent Link</a:t>
              </a:r>
            </a:p>
          </p:txBody>
        </p:sp>
      </p:grpSp>
      <p:sp>
        <p:nvSpPr>
          <p:cNvPr id="12" name="Rectangle: Rounded Corners 11"/>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4" name="TextBox 13"/>
          <p:cNvSpPr txBox="1"/>
          <p:nvPr/>
        </p:nvSpPr>
        <p:spPr>
          <a:xfrm>
            <a:off x="7711441" y="2880049"/>
            <a:ext cx="4033520" cy="1323439"/>
          </a:xfrm>
          <a:prstGeom prst="rect">
            <a:avLst/>
          </a:prstGeom>
          <a:noFill/>
        </p:spPr>
        <p:txBody>
          <a:bodyPr wrap="square" rtlCol="0">
            <a:spAutoFit/>
          </a:bodyPr>
          <a:lstStyle/>
          <a:p>
            <a:r>
              <a:rPr lang="en-US" sz="2000" b="1" dirty="0"/>
              <a:t>Press TIA – Cat 6A Permanent Link </a:t>
            </a:r>
            <a:r>
              <a:rPr lang="en-US" sz="2000" dirty="0"/>
              <a:t>near the bottom of the list, to select the TIA – Cat 6A Permanent Link test</a:t>
            </a:r>
          </a:p>
          <a:p>
            <a:endParaRPr lang="en-US" sz="2000" dirty="0"/>
          </a:p>
        </p:txBody>
      </p:sp>
    </p:spTree>
    <p:extLst>
      <p:ext uri="{BB962C8B-B14F-4D97-AF65-F5344CB8AC3E}">
        <p14:creationId xmlns:p14="http://schemas.microsoft.com/office/powerpoint/2010/main" val="509339158"/>
      </p:ext>
    </p:extLst>
  </p:cSld>
  <p:clrMapOvr>
    <a:masterClrMapping/>
  </p:clrMapOvr>
  <mc:AlternateContent xmlns:mc="http://schemas.openxmlformats.org/markup-compatibility/2006" xmlns:p14="http://schemas.microsoft.com/office/powerpoint/2010/main">
    <mc:Choice Requires="p14">
      <p:transition spd="slow" p14:dur="2000" advTm="500"/>
    </mc:Choice>
    <mc:Fallback xmlns="">
      <p:transition spd="slow" advTm="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72400" y="4876800"/>
            <a:ext cx="4033520" cy="1015663"/>
          </a:xfrm>
          <a:prstGeom prst="rect">
            <a:avLst/>
          </a:prstGeom>
          <a:noFill/>
        </p:spPr>
        <p:txBody>
          <a:bodyPr wrap="square" rtlCol="0">
            <a:spAutoFit/>
          </a:bodyPr>
          <a:lstStyle/>
          <a:p>
            <a:r>
              <a:rPr lang="en-US" sz="2000" b="1" dirty="0"/>
              <a:t>Press Cable </a:t>
            </a:r>
            <a:r>
              <a:rPr lang="en-US" sz="2000" dirty="0"/>
              <a:t>to select the type of cable to be tested</a:t>
            </a:r>
          </a:p>
          <a:p>
            <a:endParaRPr lang="en-US" sz="2000"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pic>
        <p:nvPicPr>
          <p:cNvPr id="5" name="Picture 4"/>
          <p:cNvPicPr>
            <a:picLocks noChangeAspect="1"/>
          </p:cNvPicPr>
          <p:nvPr/>
        </p:nvPicPr>
        <p:blipFill>
          <a:blip r:embed="rId4"/>
          <a:stretch>
            <a:fillRect/>
          </a:stretch>
        </p:blipFill>
        <p:spPr>
          <a:xfrm>
            <a:off x="1875155" y="1819593"/>
            <a:ext cx="1209825" cy="2051367"/>
          </a:xfrm>
          <a:prstGeom prst="rect">
            <a:avLst/>
          </a:prstGeom>
        </p:spPr>
      </p:pic>
      <p:pic>
        <p:nvPicPr>
          <p:cNvPr id="4" name="Picture 3"/>
          <p:cNvPicPr>
            <a:picLocks noChangeAspect="1"/>
          </p:cNvPicPr>
          <p:nvPr/>
        </p:nvPicPr>
        <p:blipFill>
          <a:blip r:embed="rId5"/>
          <a:stretch>
            <a:fillRect/>
          </a:stretch>
        </p:blipFill>
        <p:spPr>
          <a:xfrm>
            <a:off x="1875155" y="1814195"/>
            <a:ext cx="1213485" cy="2046605"/>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1880556" y="2321938"/>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2" name="Arrow: Right 11"/>
          <p:cNvSpPr/>
          <p:nvPr/>
        </p:nvSpPr>
        <p:spPr>
          <a:xfrm>
            <a:off x="1286933" y="2269072"/>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77689" y="2184405"/>
            <a:ext cx="685444" cy="369332"/>
          </a:xfrm>
          <a:prstGeom prst="rect">
            <a:avLst/>
          </a:prstGeom>
        </p:spPr>
        <p:txBody>
          <a:bodyPr wrap="none">
            <a:spAutoFit/>
          </a:bodyPr>
          <a:lstStyle/>
          <a:p>
            <a:r>
              <a:rPr lang="en-US" b="1" dirty="0"/>
              <a:t>Press</a:t>
            </a:r>
            <a:endParaRPr lang="en-US" dirty="0"/>
          </a:p>
        </p:txBody>
      </p:sp>
      <p:sp>
        <p:nvSpPr>
          <p:cNvPr id="2" name="TextBox 1"/>
          <p:cNvSpPr txBox="1"/>
          <p:nvPr/>
        </p:nvSpPr>
        <p:spPr>
          <a:xfrm>
            <a:off x="7848601" y="2286000"/>
            <a:ext cx="3505200" cy="1754326"/>
          </a:xfrm>
          <a:prstGeom prst="rect">
            <a:avLst/>
          </a:prstGeom>
          <a:noFill/>
        </p:spPr>
        <p:txBody>
          <a:bodyPr wrap="square" rtlCol="0">
            <a:spAutoFit/>
          </a:bodyPr>
          <a:lstStyle/>
          <a:p>
            <a:r>
              <a:rPr lang="en-US" dirty="0"/>
              <a:t>Now we are going to select the cable manufacturer and cable type</a:t>
            </a:r>
          </a:p>
          <a:p>
            <a:endParaRPr lang="en-US" dirty="0"/>
          </a:p>
          <a:p>
            <a:r>
              <a:rPr lang="en-US" dirty="0"/>
              <a:t>The manufacturer, cable, and connector types are input for reporting purposes.  </a:t>
            </a:r>
          </a:p>
        </p:txBody>
      </p:sp>
    </p:spTree>
    <p:extLst>
      <p:ext uri="{BB962C8B-B14F-4D97-AF65-F5344CB8AC3E}">
        <p14:creationId xmlns:p14="http://schemas.microsoft.com/office/powerpoint/2010/main" val="28678897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pic>
        <p:nvPicPr>
          <p:cNvPr id="5" name="Picture 4"/>
          <p:cNvPicPr>
            <a:picLocks noChangeAspect="1"/>
          </p:cNvPicPr>
          <p:nvPr/>
        </p:nvPicPr>
        <p:blipFill>
          <a:blip r:embed="rId4"/>
          <a:stretch>
            <a:fillRect/>
          </a:stretch>
        </p:blipFill>
        <p:spPr>
          <a:xfrm>
            <a:off x="1875155" y="1819593"/>
            <a:ext cx="1209825" cy="2051367"/>
          </a:xfrm>
          <a:prstGeom prst="rect">
            <a:avLst/>
          </a:prstGeom>
        </p:spPr>
      </p:pic>
      <p:pic>
        <p:nvPicPr>
          <p:cNvPr id="4" name="Picture 3"/>
          <p:cNvPicPr>
            <a:picLocks noChangeAspect="1"/>
          </p:cNvPicPr>
          <p:nvPr/>
        </p:nvPicPr>
        <p:blipFill>
          <a:blip r:embed="rId5"/>
          <a:stretch>
            <a:fillRect/>
          </a:stretch>
        </p:blipFill>
        <p:spPr>
          <a:xfrm>
            <a:off x="1875155" y="1814195"/>
            <a:ext cx="1213485" cy="2046605"/>
          </a:xfrm>
          <a:prstGeom prst="rect">
            <a:avLst/>
          </a:prstGeom>
        </p:spPr>
      </p:pic>
      <p:pic>
        <p:nvPicPr>
          <p:cNvPr id="7" name="Picture 6"/>
          <p:cNvPicPr>
            <a:picLocks noChangeAspect="1"/>
          </p:cNvPicPr>
          <p:nvPr/>
        </p:nvPicPr>
        <p:blipFill>
          <a:blip r:embed="rId6"/>
          <a:stretch>
            <a:fillRect/>
          </a:stretch>
        </p:blipFill>
        <p:spPr>
          <a:xfrm>
            <a:off x="1860388" y="1802922"/>
            <a:ext cx="1237934" cy="2057400"/>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5" name="Arrow: Right 14"/>
          <p:cNvSpPr/>
          <p:nvPr/>
        </p:nvSpPr>
        <p:spPr>
          <a:xfrm rot="7084221">
            <a:off x="2835080" y="2570631"/>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276600" y="2133600"/>
            <a:ext cx="685444" cy="369332"/>
          </a:xfrm>
          <a:prstGeom prst="rect">
            <a:avLst/>
          </a:prstGeom>
        </p:spPr>
        <p:txBody>
          <a:bodyPr wrap="none">
            <a:spAutoFit/>
          </a:bodyPr>
          <a:lstStyle/>
          <a:p>
            <a:r>
              <a:rPr lang="en-US" b="1" dirty="0"/>
              <a:t>Press</a:t>
            </a:r>
            <a:endParaRPr lang="en-US" dirty="0"/>
          </a:p>
        </p:txBody>
      </p:sp>
      <p:sp>
        <p:nvSpPr>
          <p:cNvPr id="12" name="Rectangle 11">
            <a:hlinkClick r:id="" action="ppaction://hlinkshowjump?jump=nextslide"/>
            <a:hlinkHover r:id="" action="ppaction://noaction" highlightClick="1"/>
          </p:cNvPr>
          <p:cNvSpPr/>
          <p:nvPr/>
        </p:nvSpPr>
        <p:spPr>
          <a:xfrm flipH="1">
            <a:off x="2886922" y="2282373"/>
            <a:ext cx="135250" cy="124370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p:cNvSpPr/>
          <p:nvPr/>
        </p:nvSpPr>
        <p:spPr>
          <a:xfrm rot="10800000">
            <a:off x="2514600" y="4419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3276600" y="4343400"/>
            <a:ext cx="943528" cy="369332"/>
          </a:xfrm>
          <a:prstGeom prst="rect">
            <a:avLst/>
          </a:prstGeom>
        </p:spPr>
        <p:txBody>
          <a:bodyPr wrap="none">
            <a:spAutoFit/>
          </a:bodyPr>
          <a:lstStyle/>
          <a:p>
            <a:r>
              <a:rPr lang="en-US" b="1" dirty="0"/>
              <a:t>or Press</a:t>
            </a:r>
            <a:endParaRPr lang="en-US" dirty="0"/>
          </a:p>
        </p:txBody>
      </p:sp>
      <p:sp>
        <p:nvSpPr>
          <p:cNvPr id="20" name="Rectangle 19">
            <a:hlinkClick r:id="" action="ppaction://hlinkshowjump?jump=nextslide"/>
            <a:hlinkHover r:id="" action="ppaction://noaction" highlightClick="1"/>
          </p:cNvPr>
          <p:cNvSpPr/>
          <p:nvPr/>
        </p:nvSpPr>
        <p:spPr>
          <a:xfrm rot="2769777" flipH="1">
            <a:off x="2427248" y="4399306"/>
            <a:ext cx="161078" cy="173279"/>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7543800" y="2895600"/>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a:t>
            </a:r>
            <a:r>
              <a:rPr lang="en-US" sz="2000" b="1" dirty="0" err="1"/>
              <a:t>Berk-Tek</a:t>
            </a:r>
            <a:endParaRPr lang="en-US" sz="2000" b="1" dirty="0"/>
          </a:p>
        </p:txBody>
      </p:sp>
    </p:spTree>
    <p:extLst>
      <p:ext uri="{BB962C8B-B14F-4D97-AF65-F5344CB8AC3E}">
        <p14:creationId xmlns:p14="http://schemas.microsoft.com/office/powerpoint/2010/main" val="16558255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2" name="Rectangle 11">
            <a:hlinkClick r:id="" action="ppaction://hlinkshowjump?jump=nextslide"/>
            <a:hlinkHover r:id="" action="ppaction://noaction" highlightClick="1"/>
          </p:cNvPr>
          <p:cNvSpPr/>
          <p:nvPr/>
        </p:nvSpPr>
        <p:spPr>
          <a:xfrm flipH="1">
            <a:off x="2886922" y="2282373"/>
            <a:ext cx="135250" cy="124370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hlinkClick r:id="" action="ppaction://hlinkshowjump?jump=nextslide"/>
            <a:hlinkHover r:id="" action="ppaction://noaction" highlightClick="1"/>
          </p:cNvPr>
          <p:cNvSpPr/>
          <p:nvPr/>
        </p:nvSpPr>
        <p:spPr>
          <a:xfrm rot="2769777" flipH="1">
            <a:off x="2427248" y="4399306"/>
            <a:ext cx="161078" cy="173279"/>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srcRect l="2997" t="10446" r="2582" b="1332"/>
          <a:stretch/>
        </p:blipFill>
        <p:spPr>
          <a:xfrm>
            <a:off x="1868440" y="1802922"/>
            <a:ext cx="1229881" cy="2057400"/>
          </a:xfrm>
          <a:prstGeom prst="rect">
            <a:avLst/>
          </a:prstGeom>
        </p:spPr>
      </p:pic>
      <p:sp>
        <p:nvSpPr>
          <p:cNvPr id="21" name="Rectangle 20">
            <a:hlinkClick r:id="" action="ppaction://hlinkshowjump?jump=nextslide"/>
            <a:hlinkHover r:id="" action="ppaction://noaction" highlightClick="1"/>
          </p:cNvPr>
          <p:cNvSpPr/>
          <p:nvPr/>
        </p:nvSpPr>
        <p:spPr>
          <a:xfrm>
            <a:off x="1944694" y="2641122"/>
            <a:ext cx="942848"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p:cNvSpPr/>
          <p:nvPr/>
        </p:nvSpPr>
        <p:spPr>
          <a:xfrm>
            <a:off x="1371600" y="2632496"/>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720304" y="2523226"/>
            <a:ext cx="685444" cy="369332"/>
          </a:xfrm>
          <a:prstGeom prst="rect">
            <a:avLst/>
          </a:prstGeom>
        </p:spPr>
        <p:txBody>
          <a:bodyPr wrap="none">
            <a:spAutoFit/>
          </a:bodyPr>
          <a:lstStyle/>
          <a:p>
            <a:r>
              <a:rPr lang="en-US" b="1" dirty="0"/>
              <a:t>Press</a:t>
            </a:r>
            <a:endParaRPr lang="en-US" dirty="0"/>
          </a:p>
        </p:txBody>
      </p:sp>
      <p:sp>
        <p:nvSpPr>
          <p:cNvPr id="24" name="TextBox 23"/>
          <p:cNvSpPr txBox="1"/>
          <p:nvPr/>
        </p:nvSpPr>
        <p:spPr>
          <a:xfrm>
            <a:off x="7543800" y="2895600"/>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a:t>
            </a:r>
            <a:r>
              <a:rPr lang="en-US" sz="2000" b="1" dirty="0" err="1"/>
              <a:t>Berk-Tek</a:t>
            </a:r>
            <a:endParaRPr lang="en-US" sz="2000" b="1" dirty="0"/>
          </a:p>
        </p:txBody>
      </p:sp>
    </p:spTree>
    <p:extLst>
      <p:ext uri="{BB962C8B-B14F-4D97-AF65-F5344CB8AC3E}">
        <p14:creationId xmlns:p14="http://schemas.microsoft.com/office/powerpoint/2010/main" val="5887092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22" name="Picture 21"/>
          <p:cNvPicPr>
            <a:picLocks noChangeAspect="1"/>
          </p:cNvPicPr>
          <p:nvPr/>
        </p:nvPicPr>
        <p:blipFill rotWithShape="1">
          <a:blip r:embed="rId3"/>
          <a:srcRect l="2997" t="10446" r="2582" b="1332"/>
          <a:stretch/>
        </p:blipFill>
        <p:spPr>
          <a:xfrm>
            <a:off x="1868440" y="1802922"/>
            <a:ext cx="1229881" cy="2057400"/>
          </a:xfrm>
          <a:prstGeom prst="rect">
            <a:avLst/>
          </a:prstGeom>
        </p:spPr>
      </p:pic>
      <p:grpSp>
        <p:nvGrpSpPr>
          <p:cNvPr id="17" name="Group 16"/>
          <p:cNvGrpSpPr/>
          <p:nvPr/>
        </p:nvGrpSpPr>
        <p:grpSpPr>
          <a:xfrm>
            <a:off x="1837120" y="2632496"/>
            <a:ext cx="1034745" cy="184666"/>
            <a:chOff x="1851716" y="3279934"/>
            <a:chExt cx="1024501" cy="184666"/>
          </a:xfrm>
        </p:grpSpPr>
        <p:sp>
          <p:nvSpPr>
            <p:cNvPr id="18" name="Rectangle 17"/>
            <p:cNvSpPr/>
            <p:nvPr/>
          </p:nvSpPr>
          <p:spPr>
            <a:xfrm>
              <a:off x="1948800" y="3281680"/>
              <a:ext cx="927417" cy="172720"/>
            </a:xfrm>
            <a:prstGeom prst="rect">
              <a:avLst/>
            </a:prstGeom>
            <a:solidFill>
              <a:srgbClr val="7373ED"/>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defTabSz="0"/>
              <a:r>
                <a:rPr lang="en-US" sz="600" b="1" dirty="0" err="1">
                  <a:solidFill>
                    <a:schemeClr val="tx1"/>
                  </a:solidFill>
                </a:rPr>
                <a:t>Berk-Tek</a:t>
              </a:r>
              <a:endParaRPr lang="en-US" sz="500" b="1" dirty="0">
                <a:solidFill>
                  <a:schemeClr val="tx1"/>
                </a:solidFill>
              </a:endParaRPr>
            </a:p>
          </p:txBody>
        </p:sp>
        <p:sp>
          <p:nvSpPr>
            <p:cNvPr id="19" name="Rectangle 18"/>
            <p:cNvSpPr/>
            <p:nvPr/>
          </p:nvSpPr>
          <p:spPr>
            <a:xfrm>
              <a:off x="1851716" y="3279934"/>
              <a:ext cx="184731" cy="184666"/>
            </a:xfrm>
            <a:prstGeom prst="rect">
              <a:avLst/>
            </a:prstGeom>
          </p:spPr>
          <p:txBody>
            <a:bodyPr wrap="none">
              <a:spAutoFit/>
            </a:bodyPr>
            <a:lstStyle/>
            <a:p>
              <a:endParaRPr lang="en-US" sz="600" b="1" dirty="0"/>
            </a:p>
          </p:txBody>
        </p:sp>
      </p:grpSp>
      <p:sp>
        <p:nvSpPr>
          <p:cNvPr id="23" name="TextBox 22"/>
          <p:cNvSpPr txBox="1"/>
          <p:nvPr/>
        </p:nvSpPr>
        <p:spPr>
          <a:xfrm>
            <a:off x="7543800" y="2895600"/>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a:t>
            </a:r>
            <a:r>
              <a:rPr lang="en-US" sz="2000" b="1" dirty="0" err="1"/>
              <a:t>Berk-Tek</a:t>
            </a:r>
            <a:endParaRPr lang="en-US" sz="2000" b="1" dirty="0"/>
          </a:p>
        </p:txBody>
      </p:sp>
    </p:spTree>
    <p:extLst>
      <p:ext uri="{BB962C8B-B14F-4D97-AF65-F5344CB8AC3E}">
        <p14:creationId xmlns:p14="http://schemas.microsoft.com/office/powerpoint/2010/main" val="2731329312"/>
      </p:ext>
    </p:extLst>
  </p:cSld>
  <p:clrMapOvr>
    <a:masterClrMapping/>
  </p:clrMapOvr>
  <mc:AlternateContent xmlns:mc="http://schemas.openxmlformats.org/markup-compatibility/2006" xmlns:p14="http://schemas.microsoft.com/office/powerpoint/2010/main">
    <mc:Choice Requires="p14">
      <p:transition spd="slow" p14:dur="2000" advTm="500"/>
    </mc:Choice>
    <mc:Fallback xmlns="">
      <p:transition spd="slow" advTm="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2" name="Picture 1"/>
          <p:cNvPicPr>
            <a:picLocks noChangeAspect="1"/>
          </p:cNvPicPr>
          <p:nvPr/>
        </p:nvPicPr>
        <p:blipFill rotWithShape="1">
          <a:blip r:embed="rId3"/>
          <a:srcRect l="3260" t="16656" r="3363" b="1506"/>
          <a:stretch/>
        </p:blipFill>
        <p:spPr>
          <a:xfrm>
            <a:off x="1879122" y="1802922"/>
            <a:ext cx="1237752" cy="2057400"/>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5" name="Arrow: Right 14"/>
          <p:cNvSpPr/>
          <p:nvPr/>
        </p:nvSpPr>
        <p:spPr>
          <a:xfrm>
            <a:off x="1295044" y="336126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85800" y="3276600"/>
            <a:ext cx="685444" cy="369332"/>
          </a:xfrm>
          <a:prstGeom prst="rect">
            <a:avLst/>
          </a:prstGeom>
        </p:spPr>
        <p:txBody>
          <a:bodyPr wrap="none">
            <a:spAutoFit/>
          </a:bodyPr>
          <a:lstStyle/>
          <a:p>
            <a:r>
              <a:rPr lang="en-US" b="1" dirty="0"/>
              <a:t>Press</a:t>
            </a:r>
            <a:endParaRPr lang="en-US" dirty="0"/>
          </a:p>
        </p:txBody>
      </p:sp>
      <p:sp>
        <p:nvSpPr>
          <p:cNvPr id="18" name="Rectangle 17">
            <a:hlinkClick r:id="" action="ppaction://hlinkshowjump?jump=nextslide"/>
            <a:hlinkHover r:id="" action="ppaction://noaction" highlightClick="1"/>
          </p:cNvPr>
          <p:cNvSpPr/>
          <p:nvPr/>
        </p:nvSpPr>
        <p:spPr>
          <a:xfrm>
            <a:off x="1935219" y="3412887"/>
            <a:ext cx="961799" cy="9836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p:cNvSpPr txBox="1"/>
          <p:nvPr/>
        </p:nvSpPr>
        <p:spPr>
          <a:xfrm>
            <a:off x="7543800" y="2895600"/>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Press LANmark-10G2</a:t>
            </a:r>
          </a:p>
        </p:txBody>
      </p:sp>
    </p:spTree>
    <p:extLst>
      <p:ext uri="{BB962C8B-B14F-4D97-AF65-F5344CB8AC3E}">
        <p14:creationId xmlns:p14="http://schemas.microsoft.com/office/powerpoint/2010/main" val="12143013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2" name="Picture 1"/>
          <p:cNvPicPr>
            <a:picLocks noChangeAspect="1"/>
          </p:cNvPicPr>
          <p:nvPr/>
        </p:nvPicPr>
        <p:blipFill rotWithShape="1">
          <a:blip r:embed="rId3"/>
          <a:srcRect l="3260" t="16656" r="3363" b="1506"/>
          <a:stretch/>
        </p:blipFill>
        <p:spPr>
          <a:xfrm>
            <a:off x="1879122" y="1802922"/>
            <a:ext cx="1237752" cy="2057400"/>
          </a:xfrm>
          <a:prstGeom prst="rect">
            <a:avLst/>
          </a:prstGeom>
        </p:spPr>
      </p:pic>
      <p:grpSp>
        <p:nvGrpSpPr>
          <p:cNvPr id="10" name="Group 9"/>
          <p:cNvGrpSpPr/>
          <p:nvPr/>
        </p:nvGrpSpPr>
        <p:grpSpPr>
          <a:xfrm>
            <a:off x="1842706" y="3416803"/>
            <a:ext cx="1055796" cy="122801"/>
            <a:chOff x="1851716" y="3279934"/>
            <a:chExt cx="1014600" cy="184666"/>
          </a:xfrm>
        </p:grpSpPr>
        <p:sp>
          <p:nvSpPr>
            <p:cNvPr id="11" name="Rectangle 10"/>
            <p:cNvSpPr/>
            <p:nvPr/>
          </p:nvSpPr>
          <p:spPr>
            <a:xfrm>
              <a:off x="1938899" y="3281680"/>
              <a:ext cx="927417" cy="172720"/>
            </a:xfrm>
            <a:prstGeom prst="rect">
              <a:avLst/>
            </a:prstGeom>
            <a:solidFill>
              <a:srgbClr val="7373ED"/>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500" b="1" dirty="0">
                <a:solidFill>
                  <a:schemeClr val="tx1">
                    <a:lumMod val="65000"/>
                    <a:lumOff val="35000"/>
                  </a:schemeClr>
                </a:solidFill>
              </a:endParaRPr>
            </a:p>
          </p:txBody>
        </p:sp>
        <p:sp>
          <p:nvSpPr>
            <p:cNvPr id="12" name="Rectangle 11"/>
            <p:cNvSpPr/>
            <p:nvPr/>
          </p:nvSpPr>
          <p:spPr>
            <a:xfrm>
              <a:off x="1851716" y="3279934"/>
              <a:ext cx="668773" cy="184666"/>
            </a:xfrm>
            <a:prstGeom prst="rect">
              <a:avLst/>
            </a:prstGeom>
          </p:spPr>
          <p:txBody>
            <a:bodyPr wrap="none">
              <a:spAutoFit/>
            </a:bodyPr>
            <a:lstStyle/>
            <a:p>
              <a:r>
                <a:rPr lang="en-US" sz="600" b="1" dirty="0"/>
                <a:t>LANmark-10G2</a:t>
              </a:r>
            </a:p>
          </p:txBody>
        </p:sp>
      </p:grpSp>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8" name="TextBox 17"/>
          <p:cNvSpPr txBox="1"/>
          <p:nvPr/>
        </p:nvSpPr>
        <p:spPr>
          <a:xfrm>
            <a:off x="7315200" y="2971800"/>
            <a:ext cx="4033520" cy="1015663"/>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dirty="0"/>
              <a:t>Let’s </a:t>
            </a:r>
            <a:r>
              <a:rPr lang="en-US" sz="2000" b="1" dirty="0"/>
              <a:t>LANmark-10G2 </a:t>
            </a:r>
            <a:r>
              <a:rPr lang="en-US" sz="2000" dirty="0"/>
              <a:t>for this test</a:t>
            </a:r>
          </a:p>
          <a:p>
            <a:endParaRPr lang="en-US" sz="2000" dirty="0"/>
          </a:p>
        </p:txBody>
      </p:sp>
    </p:spTree>
    <p:extLst>
      <p:ext uri="{BB962C8B-B14F-4D97-AF65-F5344CB8AC3E}">
        <p14:creationId xmlns:p14="http://schemas.microsoft.com/office/powerpoint/2010/main" val="2383954108"/>
      </p:ext>
    </p:extLst>
  </p:cSld>
  <p:clrMapOvr>
    <a:masterClrMapping/>
  </p:clrMapOvr>
  <mc:AlternateContent xmlns:mc="http://schemas.openxmlformats.org/markup-compatibility/2006" xmlns:p14="http://schemas.microsoft.com/office/powerpoint/2010/main">
    <mc:Choice Requires="p14">
      <p:transition spd="slow" p14:dur="2000" advTm="500"/>
    </mc:Choice>
    <mc:Fallback xmlns="">
      <p:transition spd="slow" advTm="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2" name="Picture 1"/>
          <p:cNvPicPr>
            <a:picLocks noChangeAspect="1"/>
          </p:cNvPicPr>
          <p:nvPr/>
        </p:nvPicPr>
        <p:blipFill rotWithShape="1">
          <a:blip r:embed="rId3"/>
          <a:srcRect l="2635" t="10563" r="2428" b="1176"/>
          <a:stretch/>
        </p:blipFill>
        <p:spPr>
          <a:xfrm>
            <a:off x="1879123" y="1802922"/>
            <a:ext cx="1210102" cy="2057400"/>
          </a:xfrm>
          <a:prstGeom prst="rect">
            <a:avLst/>
          </a:prstGeom>
        </p:spPr>
      </p:pic>
      <p:sp>
        <p:nvSpPr>
          <p:cNvPr id="21" name="Arrow: Right 20"/>
          <p:cNvSpPr/>
          <p:nvPr/>
        </p:nvSpPr>
        <p:spPr>
          <a:xfrm>
            <a:off x="1295400" y="2777068"/>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686156" y="2692401"/>
            <a:ext cx="685444" cy="369332"/>
          </a:xfrm>
          <a:prstGeom prst="rect">
            <a:avLst/>
          </a:prstGeom>
        </p:spPr>
        <p:txBody>
          <a:bodyPr wrap="none">
            <a:spAutoFit/>
          </a:bodyPr>
          <a:lstStyle/>
          <a:p>
            <a:r>
              <a:rPr lang="en-US" b="1" dirty="0"/>
              <a:t>Press</a:t>
            </a:r>
            <a:endParaRPr lang="en-US" dirty="0"/>
          </a:p>
        </p:txBody>
      </p:sp>
      <p:sp>
        <p:nvSpPr>
          <p:cNvPr id="24" name="TextBox 23"/>
          <p:cNvSpPr txBox="1"/>
          <p:nvPr/>
        </p:nvSpPr>
        <p:spPr>
          <a:xfrm>
            <a:off x="7467600" y="2590800"/>
            <a:ext cx="4033520" cy="2246769"/>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dirty="0"/>
              <a:t>Note that NVP is automatically set for this manufacturer for this cable</a:t>
            </a:r>
          </a:p>
          <a:p>
            <a:pPr marL="342900" indent="-342900">
              <a:buFont typeface="Arial" panose="020B0604020202020204" pitchFamily="34" charset="0"/>
              <a:buChar char="•"/>
            </a:pPr>
            <a:r>
              <a:rPr lang="en-US" sz="2000" dirty="0"/>
              <a:t>It can be edited, but let’s go with the pre-programmed setting</a:t>
            </a:r>
          </a:p>
          <a:p>
            <a:pPr marL="342900" indent="-342900">
              <a:buFont typeface="Arial" panose="020B0604020202020204" pitchFamily="34" charset="0"/>
              <a:buChar char="•"/>
            </a:pPr>
            <a:r>
              <a:rPr lang="en-US" sz="2000" dirty="0"/>
              <a:t>Now </a:t>
            </a:r>
            <a:r>
              <a:rPr lang="en-US" sz="2000" b="1" dirty="0"/>
              <a:t>press Connector</a:t>
            </a:r>
          </a:p>
        </p:txBody>
      </p:sp>
      <p:sp>
        <p:nvSpPr>
          <p:cNvPr id="25" name="Rectangle 24">
            <a:hlinkClick r:id="" action="ppaction://hlinkshowjump?jump=nextslide"/>
            <a:hlinkHover r:id="" action="ppaction://noaction" highlightClick="1"/>
          </p:cNvPr>
          <p:cNvSpPr/>
          <p:nvPr/>
        </p:nvSpPr>
        <p:spPr>
          <a:xfrm>
            <a:off x="1894051" y="2824238"/>
            <a:ext cx="1173579" cy="14500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82340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Leviton</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13" name="Picture 12"/>
          <p:cNvPicPr>
            <a:picLocks noChangeAspect="1"/>
          </p:cNvPicPr>
          <p:nvPr/>
        </p:nvPicPr>
        <p:blipFill>
          <a:blip r:embed="rId3"/>
          <a:stretch>
            <a:fillRect/>
          </a:stretch>
        </p:blipFill>
        <p:spPr>
          <a:xfrm>
            <a:off x="1875346" y="1814961"/>
            <a:ext cx="1221537" cy="2049673"/>
          </a:xfrm>
          <a:prstGeom prst="rect">
            <a:avLst/>
          </a:prstGeom>
        </p:spPr>
      </p:pic>
      <p:pic>
        <p:nvPicPr>
          <p:cNvPr id="7" name="Picture 6"/>
          <p:cNvPicPr>
            <a:picLocks noChangeAspect="1"/>
          </p:cNvPicPr>
          <p:nvPr/>
        </p:nvPicPr>
        <p:blipFill>
          <a:blip r:embed="rId4"/>
          <a:stretch>
            <a:fillRect/>
          </a:stretch>
        </p:blipFill>
        <p:spPr>
          <a:xfrm>
            <a:off x="1875488" y="1816231"/>
            <a:ext cx="1222356" cy="2051232"/>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1932312" y="2087626"/>
            <a:ext cx="963288" cy="17971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2" name="Arrow: Right 11"/>
          <p:cNvSpPr/>
          <p:nvPr/>
        </p:nvSpPr>
        <p:spPr>
          <a:xfrm rot="7097406">
            <a:off x="2835905" y="2570466"/>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276600" y="2133600"/>
            <a:ext cx="685444" cy="369332"/>
          </a:xfrm>
          <a:prstGeom prst="rect">
            <a:avLst/>
          </a:prstGeom>
        </p:spPr>
        <p:txBody>
          <a:bodyPr wrap="none">
            <a:spAutoFit/>
          </a:bodyPr>
          <a:lstStyle/>
          <a:p>
            <a:r>
              <a:rPr lang="en-US" b="1" dirty="0"/>
              <a:t>Press</a:t>
            </a:r>
            <a:endParaRPr lang="en-US" dirty="0"/>
          </a:p>
        </p:txBody>
      </p:sp>
      <p:sp>
        <p:nvSpPr>
          <p:cNvPr id="18" name="Rectangle 17">
            <a:hlinkClick r:id="" action="ppaction://hlinkshowjump?jump=nextslide"/>
            <a:hlinkHover r:id="" action="ppaction://noaction" highlightClick="1"/>
          </p:cNvPr>
          <p:cNvSpPr/>
          <p:nvPr/>
        </p:nvSpPr>
        <p:spPr>
          <a:xfrm flipH="1">
            <a:off x="2886922" y="2282373"/>
            <a:ext cx="135250" cy="124370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p:cNvSpPr/>
          <p:nvPr/>
        </p:nvSpPr>
        <p:spPr>
          <a:xfrm rot="10800000">
            <a:off x="2514600" y="4419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3276600" y="4343400"/>
            <a:ext cx="943528" cy="369332"/>
          </a:xfrm>
          <a:prstGeom prst="rect">
            <a:avLst/>
          </a:prstGeom>
        </p:spPr>
        <p:txBody>
          <a:bodyPr wrap="none">
            <a:spAutoFit/>
          </a:bodyPr>
          <a:lstStyle/>
          <a:p>
            <a:r>
              <a:rPr lang="en-US" b="1" dirty="0"/>
              <a:t>or Press</a:t>
            </a:r>
            <a:endParaRPr lang="en-US" dirty="0"/>
          </a:p>
        </p:txBody>
      </p:sp>
      <p:sp>
        <p:nvSpPr>
          <p:cNvPr id="21" name="Rectangle 20">
            <a:hlinkClick r:id="" action="ppaction://hlinkshowjump?jump=nextslide"/>
            <a:hlinkHover r:id="" action="ppaction://noaction" highlightClick="1"/>
          </p:cNvPr>
          <p:cNvSpPr/>
          <p:nvPr/>
        </p:nvSpPr>
        <p:spPr>
          <a:xfrm rot="2769777" flipH="1">
            <a:off x="2427248" y="4399306"/>
            <a:ext cx="161078" cy="173279"/>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23816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Leviton</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1932312" y="2087626"/>
            <a:ext cx="963288" cy="17971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4" name="Picture 3"/>
          <p:cNvPicPr>
            <a:picLocks noChangeAspect="1"/>
          </p:cNvPicPr>
          <p:nvPr/>
        </p:nvPicPr>
        <p:blipFill rotWithShape="1">
          <a:blip r:embed="rId3"/>
          <a:srcRect l="2946" t="10288" r="2739" b="1341"/>
          <a:stretch/>
        </p:blipFill>
        <p:spPr>
          <a:xfrm>
            <a:off x="1870496" y="1802923"/>
            <a:ext cx="1245160" cy="2057400"/>
          </a:xfrm>
          <a:prstGeom prst="rect">
            <a:avLst/>
          </a:prstGeom>
        </p:spPr>
      </p:pic>
      <p:sp>
        <p:nvSpPr>
          <p:cNvPr id="22" name="Arrow: Right 21"/>
          <p:cNvSpPr/>
          <p:nvPr/>
        </p:nvSpPr>
        <p:spPr>
          <a:xfrm>
            <a:off x="1295044" y="336126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685800" y="3276600"/>
            <a:ext cx="685444" cy="369332"/>
          </a:xfrm>
          <a:prstGeom prst="rect">
            <a:avLst/>
          </a:prstGeom>
        </p:spPr>
        <p:txBody>
          <a:bodyPr wrap="none">
            <a:spAutoFit/>
          </a:bodyPr>
          <a:lstStyle/>
          <a:p>
            <a:r>
              <a:rPr lang="en-US" b="1" dirty="0"/>
              <a:t>Press</a:t>
            </a:r>
            <a:endParaRPr lang="en-US" dirty="0"/>
          </a:p>
        </p:txBody>
      </p:sp>
      <p:sp>
        <p:nvSpPr>
          <p:cNvPr id="24" name="Rectangle 23">
            <a:hlinkClick r:id="" action="ppaction://hlinkshowjump?jump=nextslide"/>
            <a:hlinkHover r:id="" action="ppaction://noaction" highlightClick="1"/>
          </p:cNvPr>
          <p:cNvSpPr/>
          <p:nvPr/>
        </p:nvSpPr>
        <p:spPr>
          <a:xfrm>
            <a:off x="1935219" y="3412887"/>
            <a:ext cx="961799" cy="9836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372752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707886"/>
          </a:xfrm>
          <a:prstGeom prst="rect">
            <a:avLst/>
          </a:prstGeom>
          <a:noFill/>
        </p:spPr>
        <p:txBody>
          <a:bodyPr wrap="square" rtlCol="0">
            <a:spAutoFit/>
          </a:bodyPr>
          <a:lstStyle/>
          <a:p>
            <a:r>
              <a:rPr lang="en-US" sz="2000" dirty="0"/>
              <a:t>Cable</a:t>
            </a:r>
          </a:p>
          <a:p>
            <a:pPr marL="342900" indent="-342900">
              <a:buFont typeface="Arial" panose="020B0604020202020204" pitchFamily="34" charset="0"/>
              <a:buChar char="•"/>
            </a:pPr>
            <a:r>
              <a:rPr lang="en-US" sz="2000" b="1" dirty="0"/>
              <a:t>Scroll down and press Leviton</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1932312" y="2087626"/>
            <a:ext cx="963288" cy="17971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4" name="Picture 3"/>
          <p:cNvPicPr>
            <a:picLocks noChangeAspect="1"/>
          </p:cNvPicPr>
          <p:nvPr/>
        </p:nvPicPr>
        <p:blipFill rotWithShape="1">
          <a:blip r:embed="rId3"/>
          <a:srcRect l="2946" t="10288" r="2739" b="1341"/>
          <a:stretch/>
        </p:blipFill>
        <p:spPr>
          <a:xfrm>
            <a:off x="1870496" y="1802923"/>
            <a:ext cx="1245160" cy="2057400"/>
          </a:xfrm>
          <a:prstGeom prst="rect">
            <a:avLst/>
          </a:prstGeom>
        </p:spPr>
      </p:pic>
      <p:sp>
        <p:nvSpPr>
          <p:cNvPr id="22" name="Arrow: Right 21"/>
          <p:cNvSpPr/>
          <p:nvPr/>
        </p:nvSpPr>
        <p:spPr>
          <a:xfrm>
            <a:off x="1295044" y="3361267"/>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685800" y="3276600"/>
            <a:ext cx="685444" cy="369332"/>
          </a:xfrm>
          <a:prstGeom prst="rect">
            <a:avLst/>
          </a:prstGeom>
        </p:spPr>
        <p:txBody>
          <a:bodyPr wrap="none">
            <a:spAutoFit/>
          </a:bodyPr>
          <a:lstStyle/>
          <a:p>
            <a:r>
              <a:rPr lang="en-US" b="1" dirty="0"/>
              <a:t>Press</a:t>
            </a:r>
            <a:endParaRPr lang="en-US" dirty="0"/>
          </a:p>
        </p:txBody>
      </p:sp>
      <p:sp>
        <p:nvSpPr>
          <p:cNvPr id="24" name="Rectangle 23">
            <a:hlinkClick r:id="" action="ppaction://hlinkshowjump?jump=nextslide"/>
            <a:hlinkHover r:id="" action="ppaction://noaction" highlightClick="1"/>
          </p:cNvPr>
          <p:cNvSpPr/>
          <p:nvPr/>
        </p:nvSpPr>
        <p:spPr>
          <a:xfrm>
            <a:off x="1935219" y="3412887"/>
            <a:ext cx="961799" cy="9836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p:cNvGrpSpPr/>
          <p:nvPr/>
        </p:nvGrpSpPr>
        <p:grpSpPr>
          <a:xfrm>
            <a:off x="1842706" y="3416799"/>
            <a:ext cx="1055796" cy="184666"/>
            <a:chOff x="1851716" y="3279934"/>
            <a:chExt cx="1014600" cy="277698"/>
          </a:xfrm>
        </p:grpSpPr>
        <p:sp>
          <p:nvSpPr>
            <p:cNvPr id="13" name="Rectangle 12"/>
            <p:cNvSpPr/>
            <p:nvPr/>
          </p:nvSpPr>
          <p:spPr>
            <a:xfrm>
              <a:off x="1938899" y="3281680"/>
              <a:ext cx="927417" cy="172720"/>
            </a:xfrm>
            <a:prstGeom prst="rect">
              <a:avLst/>
            </a:prstGeom>
            <a:solidFill>
              <a:srgbClr val="7373ED"/>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500" b="1" dirty="0">
                <a:solidFill>
                  <a:schemeClr val="tx1">
                    <a:lumMod val="65000"/>
                    <a:lumOff val="35000"/>
                  </a:schemeClr>
                </a:solidFill>
              </a:endParaRPr>
            </a:p>
          </p:txBody>
        </p:sp>
        <p:sp>
          <p:nvSpPr>
            <p:cNvPr id="16" name="Rectangle 15"/>
            <p:cNvSpPr/>
            <p:nvPr/>
          </p:nvSpPr>
          <p:spPr>
            <a:xfrm>
              <a:off x="1851716" y="3279934"/>
              <a:ext cx="405448" cy="277698"/>
            </a:xfrm>
            <a:prstGeom prst="rect">
              <a:avLst/>
            </a:prstGeom>
          </p:spPr>
          <p:txBody>
            <a:bodyPr wrap="none">
              <a:spAutoFit/>
            </a:bodyPr>
            <a:lstStyle/>
            <a:p>
              <a:r>
                <a:rPr lang="en-US" sz="600" b="1" dirty="0"/>
                <a:t>Leviton</a:t>
              </a:r>
            </a:p>
          </p:txBody>
        </p:sp>
      </p:grpSp>
    </p:spTree>
    <p:extLst>
      <p:ext uri="{BB962C8B-B14F-4D97-AF65-F5344CB8AC3E}">
        <p14:creationId xmlns:p14="http://schemas.microsoft.com/office/powerpoint/2010/main" val="793719523"/>
      </p:ext>
    </p:extLst>
  </p:cSld>
  <p:clrMapOvr>
    <a:masterClrMapping/>
  </p:clrMapOvr>
  <mc:AlternateContent xmlns:mc="http://schemas.openxmlformats.org/markup-compatibility/2006" xmlns:p14="http://schemas.microsoft.com/office/powerpoint/2010/main">
    <mc:Choice Requires="p14">
      <p:transition spd="slow" p14:dur="2000" advClick="0" advTm="500"/>
    </mc:Choice>
    <mc:Fallback xmlns="">
      <p:transition spd="slow" advClick="0" advTm="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91400" y="2971800"/>
            <a:ext cx="4033520" cy="400110"/>
          </a:xfrm>
          <a:prstGeom prst="rect">
            <a:avLst/>
          </a:prstGeom>
          <a:noFill/>
        </p:spPr>
        <p:txBody>
          <a:bodyPr wrap="square" rtlCol="0">
            <a:spAutoFit/>
          </a:bodyPr>
          <a:lstStyle/>
          <a:p>
            <a:r>
              <a:rPr lang="en-US" sz="2000" b="1" dirty="0"/>
              <a:t>Press </a:t>
            </a:r>
            <a:r>
              <a:rPr lang="en-US" sz="2000" b="1" dirty="0" err="1"/>
              <a:t>eXtreme</a:t>
            </a:r>
            <a:r>
              <a:rPr lang="en-US" sz="2000" b="1" dirty="0"/>
              <a:t> CAT 6A QuickPort</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5" name="Rectangle 14"/>
          <p:cNvSpPr/>
          <p:nvPr/>
        </p:nvSpPr>
        <p:spPr>
          <a:xfrm>
            <a:off x="686156" y="2472904"/>
            <a:ext cx="685444" cy="369332"/>
          </a:xfrm>
          <a:prstGeom prst="rect">
            <a:avLst/>
          </a:prstGeom>
        </p:spPr>
        <p:txBody>
          <a:bodyPr wrap="none">
            <a:spAutoFit/>
          </a:bodyPr>
          <a:lstStyle/>
          <a:p>
            <a:r>
              <a:rPr lang="en-US" b="1" dirty="0"/>
              <a:t>Press</a:t>
            </a:r>
            <a:endParaRPr lang="en-US" dirty="0"/>
          </a:p>
        </p:txBody>
      </p:sp>
      <p:pic>
        <p:nvPicPr>
          <p:cNvPr id="2" name="Picture 1"/>
          <p:cNvPicPr>
            <a:picLocks noChangeAspect="1"/>
          </p:cNvPicPr>
          <p:nvPr/>
        </p:nvPicPr>
        <p:blipFill rotWithShape="1">
          <a:blip r:embed="rId3"/>
          <a:srcRect l="2635" t="10893" r="2739" b="1177"/>
          <a:stretch/>
        </p:blipFill>
        <p:spPr>
          <a:xfrm>
            <a:off x="1870496" y="1794297"/>
            <a:ext cx="1243639" cy="2083277"/>
          </a:xfrm>
          <a:prstGeom prst="rect">
            <a:avLst/>
          </a:prstGeom>
        </p:spPr>
      </p:pic>
      <p:sp>
        <p:nvSpPr>
          <p:cNvPr id="11" name="Arrow: Right 10"/>
          <p:cNvSpPr/>
          <p:nvPr/>
        </p:nvSpPr>
        <p:spPr>
          <a:xfrm>
            <a:off x="1295400" y="2557571"/>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hlinkClick r:id="" action="ppaction://hlinkshowjump?jump=nextslide"/>
            <a:hlinkHover r:id="" action="ppaction://noaction" highlightClick="1"/>
          </p:cNvPr>
          <p:cNvSpPr/>
          <p:nvPr/>
        </p:nvSpPr>
        <p:spPr>
          <a:xfrm>
            <a:off x="1949548" y="2600565"/>
            <a:ext cx="1090037"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97301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91400" y="2971800"/>
            <a:ext cx="4033520" cy="400110"/>
          </a:xfrm>
          <a:prstGeom prst="rect">
            <a:avLst/>
          </a:prstGeom>
          <a:noFill/>
        </p:spPr>
        <p:txBody>
          <a:bodyPr wrap="square" rtlCol="0">
            <a:spAutoFit/>
          </a:bodyPr>
          <a:lstStyle/>
          <a:p>
            <a:r>
              <a:rPr lang="en-US" sz="2000" b="1" dirty="0"/>
              <a:t>Press </a:t>
            </a:r>
            <a:r>
              <a:rPr lang="en-US" sz="2000" b="1" dirty="0" err="1"/>
              <a:t>eXtreme</a:t>
            </a:r>
            <a:r>
              <a:rPr lang="en-US" sz="2000" b="1" dirty="0"/>
              <a:t> CAT 6A QuickPort</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5" name="Rectangle 14"/>
          <p:cNvSpPr/>
          <p:nvPr/>
        </p:nvSpPr>
        <p:spPr>
          <a:xfrm>
            <a:off x="686156" y="2472904"/>
            <a:ext cx="685444" cy="369332"/>
          </a:xfrm>
          <a:prstGeom prst="rect">
            <a:avLst/>
          </a:prstGeom>
        </p:spPr>
        <p:txBody>
          <a:bodyPr wrap="none">
            <a:spAutoFit/>
          </a:bodyPr>
          <a:lstStyle/>
          <a:p>
            <a:r>
              <a:rPr lang="en-US" b="1" dirty="0"/>
              <a:t>Press</a:t>
            </a:r>
            <a:endParaRPr lang="en-US" dirty="0"/>
          </a:p>
        </p:txBody>
      </p:sp>
      <p:pic>
        <p:nvPicPr>
          <p:cNvPr id="2" name="Picture 1"/>
          <p:cNvPicPr>
            <a:picLocks noChangeAspect="1"/>
          </p:cNvPicPr>
          <p:nvPr/>
        </p:nvPicPr>
        <p:blipFill rotWithShape="1">
          <a:blip r:embed="rId3"/>
          <a:srcRect l="2635" t="10893" r="2739" b="1177"/>
          <a:stretch/>
        </p:blipFill>
        <p:spPr>
          <a:xfrm>
            <a:off x="1870496" y="1794297"/>
            <a:ext cx="1243639" cy="2083277"/>
          </a:xfrm>
          <a:prstGeom prst="rect">
            <a:avLst/>
          </a:prstGeom>
        </p:spPr>
      </p:pic>
      <p:sp>
        <p:nvSpPr>
          <p:cNvPr id="11" name="Arrow: Right 10"/>
          <p:cNvSpPr/>
          <p:nvPr/>
        </p:nvSpPr>
        <p:spPr>
          <a:xfrm>
            <a:off x="1295400" y="2557571"/>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p:nvPr/>
        </p:nvGrpSpPr>
        <p:grpSpPr>
          <a:xfrm>
            <a:off x="1842706" y="2592926"/>
            <a:ext cx="1055796" cy="184666"/>
            <a:chOff x="1851716" y="3279934"/>
            <a:chExt cx="1014600" cy="201968"/>
          </a:xfrm>
        </p:grpSpPr>
        <p:sp>
          <p:nvSpPr>
            <p:cNvPr id="13" name="Rectangle 12"/>
            <p:cNvSpPr/>
            <p:nvPr/>
          </p:nvSpPr>
          <p:spPr>
            <a:xfrm>
              <a:off x="1938899" y="3281680"/>
              <a:ext cx="927417" cy="172720"/>
            </a:xfrm>
            <a:prstGeom prst="rect">
              <a:avLst/>
            </a:prstGeom>
            <a:solidFill>
              <a:srgbClr val="7373ED"/>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500" b="1" dirty="0">
                <a:solidFill>
                  <a:schemeClr val="tx1">
                    <a:lumMod val="65000"/>
                    <a:lumOff val="35000"/>
                  </a:schemeClr>
                </a:solidFill>
              </a:endParaRPr>
            </a:p>
          </p:txBody>
        </p:sp>
        <p:sp>
          <p:nvSpPr>
            <p:cNvPr id="16" name="Rectangle 15"/>
            <p:cNvSpPr/>
            <p:nvPr/>
          </p:nvSpPr>
          <p:spPr>
            <a:xfrm>
              <a:off x="1851716" y="3279934"/>
              <a:ext cx="1001605" cy="201968"/>
            </a:xfrm>
            <a:prstGeom prst="rect">
              <a:avLst/>
            </a:prstGeom>
          </p:spPr>
          <p:txBody>
            <a:bodyPr wrap="none">
              <a:spAutoFit/>
            </a:bodyPr>
            <a:lstStyle/>
            <a:p>
              <a:r>
                <a:rPr lang="en-US" sz="600" b="1" dirty="0" err="1"/>
                <a:t>eXtreme</a:t>
              </a:r>
              <a:r>
                <a:rPr lang="en-US" sz="600" b="1" dirty="0"/>
                <a:t> CAT 6A QuickPort</a:t>
              </a:r>
            </a:p>
          </p:txBody>
        </p:sp>
      </p:grpSp>
    </p:spTree>
    <p:extLst>
      <p:ext uri="{BB962C8B-B14F-4D97-AF65-F5344CB8AC3E}">
        <p14:creationId xmlns:p14="http://schemas.microsoft.com/office/powerpoint/2010/main" val="3126334836"/>
      </p:ext>
    </p:extLst>
  </p:cSld>
  <p:clrMapOvr>
    <a:masterClrMapping/>
  </p:clrMapOvr>
  <mc:AlternateContent xmlns:mc="http://schemas.openxmlformats.org/markup-compatibility/2006" xmlns:p14="http://schemas.microsoft.com/office/powerpoint/2010/main">
    <mc:Choice Requires="p14">
      <p:transition spd="slow" p14:dur="2000" advClick="0" advTm="500"/>
    </mc:Choice>
    <mc:Fallback xmlns="">
      <p:transition spd="slow" advClick="0" advTm="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2" name="Rectangle: Rounded Corners 11"/>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2" name="Picture 1"/>
          <p:cNvPicPr>
            <a:picLocks noChangeAspect="1"/>
          </p:cNvPicPr>
          <p:nvPr/>
        </p:nvPicPr>
        <p:blipFill rotWithShape="1">
          <a:blip r:embed="rId3"/>
          <a:srcRect l="2946" t="10727" r="2739" b="1341"/>
          <a:stretch/>
        </p:blipFill>
        <p:spPr>
          <a:xfrm>
            <a:off x="1879123" y="1802923"/>
            <a:ext cx="1206642" cy="2057399"/>
          </a:xfrm>
          <a:prstGeom prst="rect">
            <a:avLst/>
          </a:prstGeom>
        </p:spPr>
      </p:pic>
    </p:spTree>
    <p:extLst>
      <p:ext uri="{BB962C8B-B14F-4D97-AF65-F5344CB8AC3E}">
        <p14:creationId xmlns:p14="http://schemas.microsoft.com/office/powerpoint/2010/main" val="1315838934"/>
      </p:ext>
    </p:extLst>
  </p:cSld>
  <p:clrMapOvr>
    <a:masterClrMapping/>
  </p:clrMapOvr>
  <mc:AlternateContent xmlns:mc="http://schemas.openxmlformats.org/markup-compatibility/2006" xmlns:p14="http://schemas.microsoft.com/office/powerpoint/2010/main">
    <mc:Choice Requires="p14">
      <p:transition spd="slow" p14:dur="2000" advTm="500"/>
    </mc:Choice>
    <mc:Fallback xmlns="">
      <p:transition spd="slow" advTm="5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2369880"/>
          </a:xfrm>
          <a:prstGeom prst="rect">
            <a:avLst/>
          </a:prstGeom>
          <a:noFill/>
        </p:spPr>
        <p:txBody>
          <a:bodyPr wrap="square" rtlCol="0">
            <a:spAutoFit/>
          </a:bodyPr>
          <a:lstStyle/>
          <a:p>
            <a:r>
              <a:rPr lang="en-US" sz="2000" dirty="0"/>
              <a:t>Done with Test Settings</a:t>
            </a:r>
          </a:p>
          <a:p>
            <a:endParaRPr lang="en-US" sz="2000" dirty="0"/>
          </a:p>
          <a:p>
            <a:r>
              <a:rPr lang="en-US" sz="2000" dirty="0"/>
              <a:t>Let’s have a quick look at the Advanced Test Options</a:t>
            </a:r>
          </a:p>
          <a:p>
            <a:endParaRPr lang="en-US" sz="2000" b="1" dirty="0"/>
          </a:p>
          <a:p>
            <a:r>
              <a:rPr lang="en-US" sz="2000" b="1" dirty="0"/>
              <a:t>Press Test Options</a:t>
            </a:r>
          </a:p>
          <a:p>
            <a:r>
              <a:rPr lang="en-US" sz="1400" dirty="0"/>
              <a:t>(These are advanced features. We will show you these, but it’s ok to leave the defaults as is.)</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11" name="Picture 10"/>
          <p:cNvPicPr>
            <a:picLocks noChangeAspect="1"/>
          </p:cNvPicPr>
          <p:nvPr/>
        </p:nvPicPr>
        <p:blipFill>
          <a:blip r:embed="rId3"/>
          <a:stretch>
            <a:fillRect/>
          </a:stretch>
        </p:blipFill>
        <p:spPr>
          <a:xfrm>
            <a:off x="1882982" y="1810765"/>
            <a:ext cx="1219981" cy="2049202"/>
          </a:xfrm>
          <a:prstGeom prst="rect">
            <a:avLst/>
          </a:prstGeom>
        </p:spPr>
      </p:pic>
      <p:sp>
        <p:nvSpPr>
          <p:cNvPr id="12" name="Rectangle: Rounded Corners 11"/>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hlinkClick r:id="" action="ppaction://hlinkshowjump?jump=nextslide"/>
            <a:hlinkHover r:id="" action="ppaction://noaction" highlightClick="1"/>
          </p:cNvPr>
          <p:cNvSpPr/>
          <p:nvPr/>
        </p:nvSpPr>
        <p:spPr>
          <a:xfrm>
            <a:off x="1897808" y="3259348"/>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4" name="Arrow: Right 13"/>
          <p:cNvSpPr/>
          <p:nvPr/>
        </p:nvSpPr>
        <p:spPr>
          <a:xfrm>
            <a:off x="1295400" y="3200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3115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8417151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5373" y="1143000"/>
            <a:ext cx="4960427" cy="4770537"/>
          </a:xfrm>
          <a:prstGeom prst="rect">
            <a:avLst/>
          </a:prstGeom>
          <a:noFill/>
        </p:spPr>
        <p:txBody>
          <a:bodyPr wrap="square" rtlCol="0">
            <a:spAutoFit/>
          </a:bodyPr>
          <a:lstStyle/>
          <a:p>
            <a:r>
              <a:rPr lang="en-US" sz="1600" dirty="0"/>
              <a:t>Test Options.  Here you can…</a:t>
            </a:r>
          </a:p>
          <a:p>
            <a:pPr marL="342900" indent="-342900">
              <a:buFont typeface="Arial" panose="020B0604020202020204" pitchFamily="34" charset="0"/>
              <a:buChar char="•"/>
            </a:pPr>
            <a:r>
              <a:rPr lang="en-US" sz="1600" u="sng" dirty="0"/>
              <a:t>Locator</a:t>
            </a:r>
          </a:p>
          <a:p>
            <a:pPr marL="800100" lvl="1" indent="-342900">
              <a:buFont typeface="Arial" panose="020B0604020202020204" pitchFamily="34" charset="0"/>
              <a:buChar char="•"/>
            </a:pPr>
            <a:r>
              <a:rPr lang="en-US" sz="1600" dirty="0"/>
              <a:t>Enable this to locate and display the worst NEXT and Return Loss (RL) fault in an </a:t>
            </a:r>
            <a:r>
              <a:rPr lang="en-US" sz="1600" dirty="0" err="1"/>
              <a:t>Autotest</a:t>
            </a:r>
            <a:r>
              <a:rPr lang="en-US" sz="1600" dirty="0"/>
              <a:t> result.  Default is off.</a:t>
            </a:r>
          </a:p>
          <a:p>
            <a:pPr marL="342900" indent="-342900">
              <a:buFont typeface="Arial" panose="020B0604020202020204" pitchFamily="34" charset="0"/>
              <a:buChar char="•"/>
            </a:pPr>
            <a:r>
              <a:rPr lang="en-US" sz="1600" u="sng" dirty="0"/>
              <a:t>Cable pairing type</a:t>
            </a:r>
          </a:p>
          <a:p>
            <a:pPr marL="800100" lvl="1" indent="-342900">
              <a:buFont typeface="Arial" panose="020B0604020202020204" pitchFamily="34" charset="0"/>
              <a:buChar char="•"/>
            </a:pPr>
            <a:r>
              <a:rPr lang="en-US" sz="1600" dirty="0"/>
              <a:t>Select either T568-A or T568-B depending on cable pairing scheme</a:t>
            </a:r>
          </a:p>
          <a:p>
            <a:pPr marL="342900" indent="-342900">
              <a:buFont typeface="Arial" panose="020B0604020202020204" pitchFamily="34" charset="0"/>
              <a:buChar char="•"/>
            </a:pPr>
            <a:r>
              <a:rPr lang="en-US" sz="1600" u="sng" dirty="0" err="1"/>
              <a:t>Autotest</a:t>
            </a:r>
            <a:r>
              <a:rPr lang="en-US" sz="1600" u="sng" dirty="0"/>
              <a:t> on connection</a:t>
            </a:r>
          </a:p>
          <a:p>
            <a:pPr marL="800100" lvl="1" indent="-342900">
              <a:buFont typeface="Arial" panose="020B0604020202020204" pitchFamily="34" charset="0"/>
              <a:buChar char="•"/>
            </a:pPr>
            <a:r>
              <a:rPr lang="en-US" sz="1600" dirty="0"/>
              <a:t>If enabled (1), </a:t>
            </a:r>
            <a:r>
              <a:rPr lang="en-US" sz="1600" dirty="0" err="1"/>
              <a:t>Autotest</a:t>
            </a:r>
            <a:r>
              <a:rPr lang="en-US" sz="1600" dirty="0"/>
              <a:t> will automatically begin as soon as the connection between local and remote units is established.  Default is off.</a:t>
            </a:r>
          </a:p>
          <a:p>
            <a:pPr marL="342900" indent="-342900">
              <a:buFont typeface="Arial" panose="020B0604020202020204" pitchFamily="34" charset="0"/>
              <a:buChar char="•"/>
            </a:pPr>
            <a:r>
              <a:rPr lang="en-US" sz="1600" u="sng" dirty="0"/>
              <a:t>Direct Attach</a:t>
            </a:r>
          </a:p>
          <a:p>
            <a:pPr marL="800100" lvl="1" indent="-342900">
              <a:buFont typeface="Arial" panose="020B0604020202020204" pitchFamily="34" charset="0"/>
              <a:buChar char="•"/>
            </a:pPr>
            <a:r>
              <a:rPr lang="en-US" sz="1600" dirty="0"/>
              <a:t>Enable this only if you are performing installation tests for Direct Attach Cables.  Default is off</a:t>
            </a:r>
          </a:p>
          <a:p>
            <a:pPr marL="342900" indent="-342900">
              <a:buFont typeface="Arial" panose="020B0604020202020204" pitchFamily="34" charset="0"/>
              <a:buChar char="•"/>
            </a:pPr>
            <a:r>
              <a:rPr lang="en-US" sz="1600" u="sng" dirty="0"/>
              <a:t>Enable AC </a:t>
            </a:r>
            <a:r>
              <a:rPr lang="en-US" sz="1600" u="sng" dirty="0" err="1"/>
              <a:t>Wiremap</a:t>
            </a:r>
            <a:endParaRPr lang="en-US" sz="1600" u="sng" dirty="0"/>
          </a:p>
          <a:p>
            <a:pPr marL="800100" lvl="1" indent="-342900">
              <a:buFont typeface="Arial" panose="020B0604020202020204" pitchFamily="34" charset="0"/>
              <a:buChar char="•"/>
            </a:pPr>
            <a:r>
              <a:rPr lang="en-US" sz="1600" dirty="0"/>
              <a:t>Enable AC Wire map to bypass testing for DC parameters.  Default is off.</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4" name="Picture 3"/>
          <p:cNvPicPr>
            <a:picLocks noChangeAspect="1"/>
          </p:cNvPicPr>
          <p:nvPr/>
        </p:nvPicPr>
        <p:blipFill>
          <a:blip r:embed="rId3"/>
          <a:stretch>
            <a:fillRect/>
          </a:stretch>
        </p:blipFill>
        <p:spPr>
          <a:xfrm>
            <a:off x="1888761" y="1810765"/>
            <a:ext cx="1221698" cy="2049202"/>
          </a:xfrm>
          <a:prstGeom prst="rect">
            <a:avLst/>
          </a:prstGeom>
        </p:spPr>
      </p:pic>
      <p:sp>
        <p:nvSpPr>
          <p:cNvPr id="8" name="TextBox 7"/>
          <p:cNvSpPr txBox="1"/>
          <p:nvPr/>
        </p:nvSpPr>
        <p:spPr>
          <a:xfrm>
            <a:off x="7955968" y="5943508"/>
            <a:ext cx="4033520" cy="400110"/>
          </a:xfrm>
          <a:prstGeom prst="rect">
            <a:avLst/>
          </a:prstGeom>
          <a:noFill/>
        </p:spPr>
        <p:txBody>
          <a:bodyPr wrap="square" rtlCol="0">
            <a:spAutoFit/>
          </a:bodyPr>
          <a:lstStyle/>
          <a:p>
            <a:r>
              <a:rPr lang="en-US" sz="2000" b="1" dirty="0"/>
              <a:t>Press</a:t>
            </a:r>
          </a:p>
        </p:txBody>
      </p:sp>
      <p:pic>
        <p:nvPicPr>
          <p:cNvPr id="9" name="Picture 8"/>
          <p:cNvPicPr>
            <a:picLocks noChangeAspect="1"/>
          </p:cNvPicPr>
          <p:nvPr/>
        </p:nvPicPr>
        <p:blipFill>
          <a:blip r:embed="rId4"/>
          <a:stretch>
            <a:fillRect/>
          </a:stretch>
        </p:blipFill>
        <p:spPr>
          <a:xfrm>
            <a:off x="8686800" y="6019800"/>
            <a:ext cx="419100" cy="28575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hlinkHover r:id="" action="ppaction://noaction" highlightClick="1"/>
          </p:cNvPr>
          <p:cNvSpPr/>
          <p:nvPr/>
        </p:nvSpPr>
        <p:spPr>
          <a:xfrm>
            <a:off x="9144000" y="2667000"/>
            <a:ext cx="14478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162800" y="2438400"/>
            <a:ext cx="5029200"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hlinkClick r:id="" action="ppaction://hlinkshowjump?jump=nextslide"/>
            <a:hlinkHover r:id="" action="ppaction://noaction" highlightClick="1"/>
          </p:cNvPr>
          <p:cNvPicPr>
            <a:picLocks noChangeAspect="1"/>
          </p:cNvPicPr>
          <p:nvPr/>
        </p:nvPicPr>
        <p:blipFill>
          <a:blip r:embed="rId5"/>
          <a:stretch>
            <a:fillRect/>
          </a:stretch>
        </p:blipFill>
        <p:spPr>
          <a:xfrm>
            <a:off x="10591800" y="2362200"/>
            <a:ext cx="780489" cy="348022"/>
          </a:xfrm>
          <a:prstGeom prst="rect">
            <a:avLst/>
          </a:prstGeom>
        </p:spPr>
      </p:pic>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Tree>
    <p:extLst>
      <p:ext uri="{BB962C8B-B14F-4D97-AF65-F5344CB8AC3E}">
        <p14:creationId xmlns:p14="http://schemas.microsoft.com/office/powerpoint/2010/main" val="23745363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5373" y="1143000"/>
            <a:ext cx="4960427" cy="4770537"/>
          </a:xfrm>
          <a:prstGeom prst="rect">
            <a:avLst/>
          </a:prstGeom>
          <a:noFill/>
        </p:spPr>
        <p:txBody>
          <a:bodyPr wrap="square" rtlCol="0">
            <a:spAutoFit/>
          </a:bodyPr>
          <a:lstStyle/>
          <a:p>
            <a:r>
              <a:rPr lang="en-US" sz="1600" dirty="0"/>
              <a:t>Test Options.  Here you can…</a:t>
            </a:r>
          </a:p>
          <a:p>
            <a:pPr marL="342900" indent="-342900">
              <a:buFont typeface="Arial" panose="020B0604020202020204" pitchFamily="34" charset="0"/>
              <a:buChar char="•"/>
            </a:pPr>
            <a:r>
              <a:rPr lang="en-US" sz="1600" u="sng" dirty="0"/>
              <a:t>Locator</a:t>
            </a:r>
          </a:p>
          <a:p>
            <a:pPr marL="800100" lvl="1" indent="-342900">
              <a:buFont typeface="Arial" panose="020B0604020202020204" pitchFamily="34" charset="0"/>
              <a:buChar char="•"/>
            </a:pPr>
            <a:r>
              <a:rPr lang="en-US" sz="1600" dirty="0"/>
              <a:t>Enable this to locate and display the worst NEXT and Return Loss (RL) fault in an </a:t>
            </a:r>
            <a:r>
              <a:rPr lang="en-US" sz="1600" dirty="0" err="1"/>
              <a:t>Autotest</a:t>
            </a:r>
            <a:r>
              <a:rPr lang="en-US" sz="1600" dirty="0"/>
              <a:t> result.  Default is off.</a:t>
            </a:r>
          </a:p>
          <a:p>
            <a:pPr marL="342900" indent="-342900">
              <a:buFont typeface="Arial" panose="020B0604020202020204" pitchFamily="34" charset="0"/>
              <a:buChar char="•"/>
            </a:pPr>
            <a:r>
              <a:rPr lang="en-US" sz="1600" u="sng" dirty="0"/>
              <a:t>Cable pairing type</a:t>
            </a:r>
          </a:p>
          <a:p>
            <a:pPr marL="800100" lvl="1" indent="-342900">
              <a:buFont typeface="Arial" panose="020B0604020202020204" pitchFamily="34" charset="0"/>
              <a:buChar char="•"/>
            </a:pPr>
            <a:r>
              <a:rPr lang="en-US" sz="1600" dirty="0"/>
              <a:t>Select either T568-A or T568-B depending on cable pairing scheme</a:t>
            </a:r>
          </a:p>
          <a:p>
            <a:pPr marL="342900" indent="-342900">
              <a:buFont typeface="Arial" panose="020B0604020202020204" pitchFamily="34" charset="0"/>
              <a:buChar char="•"/>
            </a:pPr>
            <a:r>
              <a:rPr lang="en-US" sz="1600" u="sng" dirty="0" err="1"/>
              <a:t>Autotest</a:t>
            </a:r>
            <a:r>
              <a:rPr lang="en-US" sz="1600" u="sng" dirty="0"/>
              <a:t> on connection</a:t>
            </a:r>
          </a:p>
          <a:p>
            <a:pPr marL="800100" lvl="1" indent="-342900">
              <a:buFont typeface="Arial" panose="020B0604020202020204" pitchFamily="34" charset="0"/>
              <a:buChar char="•"/>
            </a:pPr>
            <a:r>
              <a:rPr lang="en-US" sz="1600" dirty="0"/>
              <a:t>If enabled (1), </a:t>
            </a:r>
            <a:r>
              <a:rPr lang="en-US" sz="1600" dirty="0" err="1"/>
              <a:t>Autotest</a:t>
            </a:r>
            <a:r>
              <a:rPr lang="en-US" sz="1600" dirty="0"/>
              <a:t> will automatically begin as soon as the connection between local and remote units is established.  Default is off.</a:t>
            </a:r>
          </a:p>
          <a:p>
            <a:pPr marL="342900" indent="-342900">
              <a:buFont typeface="Arial" panose="020B0604020202020204" pitchFamily="34" charset="0"/>
              <a:buChar char="•"/>
            </a:pPr>
            <a:r>
              <a:rPr lang="en-US" sz="1600" u="sng" dirty="0"/>
              <a:t>Direct Attach</a:t>
            </a:r>
          </a:p>
          <a:p>
            <a:pPr marL="800100" lvl="1" indent="-342900">
              <a:buFont typeface="Arial" panose="020B0604020202020204" pitchFamily="34" charset="0"/>
              <a:buChar char="•"/>
            </a:pPr>
            <a:r>
              <a:rPr lang="en-US" sz="1600" dirty="0"/>
              <a:t>Enable this only if you are performing installation tests for Direct Attach Cables.  Default is off</a:t>
            </a:r>
          </a:p>
          <a:p>
            <a:pPr marL="342900" indent="-342900">
              <a:buFont typeface="Arial" panose="020B0604020202020204" pitchFamily="34" charset="0"/>
              <a:buChar char="•"/>
            </a:pPr>
            <a:r>
              <a:rPr lang="en-US" sz="1600" u="sng" dirty="0"/>
              <a:t>Enable AC </a:t>
            </a:r>
            <a:r>
              <a:rPr lang="en-US" sz="1600" u="sng" dirty="0" err="1"/>
              <a:t>Wiremap</a:t>
            </a:r>
            <a:endParaRPr lang="en-US" sz="1600" u="sng" dirty="0"/>
          </a:p>
          <a:p>
            <a:pPr marL="800100" lvl="1" indent="-342900">
              <a:buFont typeface="Arial" panose="020B0604020202020204" pitchFamily="34" charset="0"/>
              <a:buChar char="•"/>
            </a:pPr>
            <a:r>
              <a:rPr lang="en-US" sz="1600" dirty="0"/>
              <a:t>Enable AC Wire map to bypass testing for DC parameters.  Default is off.</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4" name="Picture 3"/>
          <p:cNvPicPr>
            <a:picLocks noChangeAspect="1"/>
          </p:cNvPicPr>
          <p:nvPr/>
        </p:nvPicPr>
        <p:blipFill>
          <a:blip r:embed="rId3"/>
          <a:stretch>
            <a:fillRect/>
          </a:stretch>
        </p:blipFill>
        <p:spPr>
          <a:xfrm>
            <a:off x="1888761" y="1810765"/>
            <a:ext cx="1221698" cy="2049202"/>
          </a:xfrm>
          <a:prstGeom prst="rect">
            <a:avLst/>
          </a:prstGeom>
        </p:spPr>
      </p:pic>
      <p:sp>
        <p:nvSpPr>
          <p:cNvPr id="8" name="TextBox 7"/>
          <p:cNvSpPr txBox="1"/>
          <p:nvPr/>
        </p:nvSpPr>
        <p:spPr>
          <a:xfrm>
            <a:off x="7955968" y="5943508"/>
            <a:ext cx="4033520" cy="400110"/>
          </a:xfrm>
          <a:prstGeom prst="rect">
            <a:avLst/>
          </a:prstGeom>
          <a:noFill/>
        </p:spPr>
        <p:txBody>
          <a:bodyPr wrap="square" rtlCol="0">
            <a:spAutoFit/>
          </a:bodyPr>
          <a:lstStyle/>
          <a:p>
            <a:r>
              <a:rPr lang="en-US" sz="2000" b="1" dirty="0"/>
              <a:t>Press</a:t>
            </a:r>
          </a:p>
        </p:txBody>
      </p:sp>
      <p:pic>
        <p:nvPicPr>
          <p:cNvPr id="9" name="Picture 8"/>
          <p:cNvPicPr>
            <a:picLocks noChangeAspect="1"/>
          </p:cNvPicPr>
          <p:nvPr/>
        </p:nvPicPr>
        <p:blipFill>
          <a:blip r:embed="rId4"/>
          <a:stretch>
            <a:fillRect/>
          </a:stretch>
        </p:blipFill>
        <p:spPr>
          <a:xfrm>
            <a:off x="8686800" y="6019800"/>
            <a:ext cx="419100" cy="28575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hlinkHover r:id="" action="ppaction://noaction" highlightClick="1"/>
          </p:cNvPr>
          <p:cNvSpPr/>
          <p:nvPr/>
        </p:nvSpPr>
        <p:spPr>
          <a:xfrm>
            <a:off x="9144000" y="2667000"/>
            <a:ext cx="14478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162800" y="3124200"/>
            <a:ext cx="5029200" cy="3475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hlinkClick r:id="" action="ppaction://hlinkshowjump?jump=nextslide"/>
            <a:hlinkHover r:id="" action="ppaction://noaction" highlightClick="1"/>
          </p:cNvPr>
          <p:cNvPicPr>
            <a:picLocks noChangeAspect="1"/>
          </p:cNvPicPr>
          <p:nvPr/>
        </p:nvPicPr>
        <p:blipFill>
          <a:blip r:embed="rId5"/>
          <a:stretch>
            <a:fillRect/>
          </a:stretch>
        </p:blipFill>
        <p:spPr>
          <a:xfrm>
            <a:off x="10591800" y="4528778"/>
            <a:ext cx="780489" cy="348022"/>
          </a:xfrm>
          <a:prstGeom prst="rect">
            <a:avLst/>
          </a:prstGeom>
        </p:spPr>
      </p:pic>
      <p:pic>
        <p:nvPicPr>
          <p:cNvPr id="5" name="Picture 4"/>
          <p:cNvPicPr>
            <a:picLocks noChangeAspect="1"/>
          </p:cNvPicPr>
          <p:nvPr/>
        </p:nvPicPr>
        <p:blipFill>
          <a:blip r:embed="rId6"/>
          <a:stretch>
            <a:fillRect/>
          </a:stretch>
        </p:blipFill>
        <p:spPr>
          <a:xfrm>
            <a:off x="7010400" y="3200400"/>
            <a:ext cx="5010150" cy="1184071"/>
          </a:xfrm>
          <a:prstGeom prst="rect">
            <a:avLst/>
          </a:prstGeom>
        </p:spPr>
      </p:pic>
      <p:sp>
        <p:nvSpPr>
          <p:cNvPr id="17" name="TextBox 16"/>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Tree>
    <p:extLst>
      <p:ext uri="{BB962C8B-B14F-4D97-AF65-F5344CB8AC3E}">
        <p14:creationId xmlns:p14="http://schemas.microsoft.com/office/powerpoint/2010/main" val="3599061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5373" y="1143000"/>
            <a:ext cx="4960427" cy="4770537"/>
          </a:xfrm>
          <a:prstGeom prst="rect">
            <a:avLst/>
          </a:prstGeom>
          <a:noFill/>
        </p:spPr>
        <p:txBody>
          <a:bodyPr wrap="square" rtlCol="0">
            <a:spAutoFit/>
          </a:bodyPr>
          <a:lstStyle/>
          <a:p>
            <a:r>
              <a:rPr lang="en-US" sz="1600" dirty="0"/>
              <a:t>Test Options.  Here you can…</a:t>
            </a:r>
          </a:p>
          <a:p>
            <a:pPr marL="342900" indent="-342900">
              <a:buFont typeface="Arial" panose="020B0604020202020204" pitchFamily="34" charset="0"/>
              <a:buChar char="•"/>
            </a:pPr>
            <a:r>
              <a:rPr lang="en-US" sz="1600" u="sng" dirty="0"/>
              <a:t>Locator</a:t>
            </a:r>
          </a:p>
          <a:p>
            <a:pPr marL="800100" lvl="1" indent="-342900">
              <a:buFont typeface="Arial" panose="020B0604020202020204" pitchFamily="34" charset="0"/>
              <a:buChar char="•"/>
            </a:pPr>
            <a:r>
              <a:rPr lang="en-US" sz="1600" dirty="0"/>
              <a:t>Enable this to locate and display the worst NEXT and Return Loss (RL) fault in an </a:t>
            </a:r>
            <a:r>
              <a:rPr lang="en-US" sz="1600" dirty="0" err="1"/>
              <a:t>Autotest</a:t>
            </a:r>
            <a:r>
              <a:rPr lang="en-US" sz="1600" dirty="0"/>
              <a:t> result.  Default is off.</a:t>
            </a:r>
          </a:p>
          <a:p>
            <a:pPr marL="342900" indent="-342900">
              <a:buFont typeface="Arial" panose="020B0604020202020204" pitchFamily="34" charset="0"/>
              <a:buChar char="•"/>
            </a:pPr>
            <a:r>
              <a:rPr lang="en-US" sz="1600" u="sng" dirty="0"/>
              <a:t>Cable pairing type</a:t>
            </a:r>
          </a:p>
          <a:p>
            <a:pPr marL="800100" lvl="1" indent="-342900">
              <a:buFont typeface="Arial" panose="020B0604020202020204" pitchFamily="34" charset="0"/>
              <a:buChar char="•"/>
            </a:pPr>
            <a:r>
              <a:rPr lang="en-US" sz="1600" dirty="0"/>
              <a:t>Select either T568-A or T568-B depending on cable pairing scheme</a:t>
            </a:r>
          </a:p>
          <a:p>
            <a:pPr marL="342900" indent="-342900">
              <a:buFont typeface="Arial" panose="020B0604020202020204" pitchFamily="34" charset="0"/>
              <a:buChar char="•"/>
            </a:pPr>
            <a:r>
              <a:rPr lang="en-US" sz="1600" u="sng" dirty="0" err="1"/>
              <a:t>Autotest</a:t>
            </a:r>
            <a:r>
              <a:rPr lang="en-US" sz="1600" u="sng" dirty="0"/>
              <a:t> on connection</a:t>
            </a:r>
          </a:p>
          <a:p>
            <a:pPr marL="800100" lvl="1" indent="-342900">
              <a:buFont typeface="Arial" panose="020B0604020202020204" pitchFamily="34" charset="0"/>
              <a:buChar char="•"/>
            </a:pPr>
            <a:r>
              <a:rPr lang="en-US" sz="1600" dirty="0"/>
              <a:t>If enabled (1), </a:t>
            </a:r>
            <a:r>
              <a:rPr lang="en-US" sz="1600" dirty="0" err="1"/>
              <a:t>Autotest</a:t>
            </a:r>
            <a:r>
              <a:rPr lang="en-US" sz="1600" dirty="0"/>
              <a:t> will automatically begin as soon as the connection between local and remote units is established.  Default is off.</a:t>
            </a:r>
          </a:p>
          <a:p>
            <a:pPr marL="342900" indent="-342900">
              <a:buFont typeface="Arial" panose="020B0604020202020204" pitchFamily="34" charset="0"/>
              <a:buChar char="•"/>
            </a:pPr>
            <a:r>
              <a:rPr lang="en-US" sz="1600" u="sng" dirty="0"/>
              <a:t>Direct Attach</a:t>
            </a:r>
          </a:p>
          <a:p>
            <a:pPr marL="800100" lvl="1" indent="-342900">
              <a:buFont typeface="Arial" panose="020B0604020202020204" pitchFamily="34" charset="0"/>
              <a:buChar char="•"/>
            </a:pPr>
            <a:r>
              <a:rPr lang="en-US" sz="1600" dirty="0"/>
              <a:t>Enable this only if you are performing installation tests for Direct Attach Cables.  Default is off</a:t>
            </a:r>
          </a:p>
          <a:p>
            <a:pPr marL="342900" indent="-342900">
              <a:buFont typeface="Arial" panose="020B0604020202020204" pitchFamily="34" charset="0"/>
              <a:buChar char="•"/>
            </a:pPr>
            <a:r>
              <a:rPr lang="en-US" sz="1600" u="sng" dirty="0"/>
              <a:t>Enable AC </a:t>
            </a:r>
            <a:r>
              <a:rPr lang="en-US" sz="1600" u="sng" dirty="0" err="1"/>
              <a:t>Wiremap</a:t>
            </a:r>
            <a:endParaRPr lang="en-US" sz="1600" u="sng" dirty="0"/>
          </a:p>
          <a:p>
            <a:pPr marL="800100" lvl="1" indent="-342900">
              <a:buFont typeface="Arial" panose="020B0604020202020204" pitchFamily="34" charset="0"/>
              <a:buChar char="•"/>
            </a:pPr>
            <a:r>
              <a:rPr lang="en-US" sz="1600" dirty="0"/>
              <a:t>Enable AC Wire map to bypass testing for DC parameters.  Default is off.</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4" name="Picture 3"/>
          <p:cNvPicPr>
            <a:picLocks noChangeAspect="1"/>
          </p:cNvPicPr>
          <p:nvPr/>
        </p:nvPicPr>
        <p:blipFill>
          <a:blip r:embed="rId3"/>
          <a:stretch>
            <a:fillRect/>
          </a:stretch>
        </p:blipFill>
        <p:spPr>
          <a:xfrm>
            <a:off x="1888761" y="1810765"/>
            <a:ext cx="1221698" cy="2049202"/>
          </a:xfrm>
          <a:prstGeom prst="rect">
            <a:avLst/>
          </a:prstGeom>
        </p:spPr>
      </p:pic>
      <p:sp>
        <p:nvSpPr>
          <p:cNvPr id="8" name="TextBox 7"/>
          <p:cNvSpPr txBox="1"/>
          <p:nvPr/>
        </p:nvSpPr>
        <p:spPr>
          <a:xfrm>
            <a:off x="7955968" y="5943508"/>
            <a:ext cx="4033520" cy="400110"/>
          </a:xfrm>
          <a:prstGeom prst="rect">
            <a:avLst/>
          </a:prstGeom>
          <a:noFill/>
        </p:spPr>
        <p:txBody>
          <a:bodyPr wrap="square" rtlCol="0">
            <a:spAutoFit/>
          </a:bodyPr>
          <a:lstStyle/>
          <a:p>
            <a:r>
              <a:rPr lang="en-US" sz="2000" b="1" dirty="0"/>
              <a:t>Press</a:t>
            </a:r>
          </a:p>
        </p:txBody>
      </p:sp>
      <p:pic>
        <p:nvPicPr>
          <p:cNvPr id="9" name="Picture 8"/>
          <p:cNvPicPr>
            <a:picLocks noChangeAspect="1"/>
          </p:cNvPicPr>
          <p:nvPr/>
        </p:nvPicPr>
        <p:blipFill>
          <a:blip r:embed="rId4"/>
          <a:stretch>
            <a:fillRect/>
          </a:stretch>
        </p:blipFill>
        <p:spPr>
          <a:xfrm>
            <a:off x="8686800" y="6019800"/>
            <a:ext cx="419100" cy="28575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hlinkHover r:id="" action="ppaction://noaction" highlightClick="1"/>
          </p:cNvPr>
          <p:cNvSpPr/>
          <p:nvPr/>
        </p:nvSpPr>
        <p:spPr>
          <a:xfrm>
            <a:off x="9144000" y="2667000"/>
            <a:ext cx="14478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162800" y="4114800"/>
            <a:ext cx="5029200" cy="2484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hlinkClick r:id="" action="ppaction://hlinkshowjump?jump=nextslide"/>
            <a:hlinkHover r:id="" action="ppaction://noaction" highlightClick="1"/>
          </p:cNvPr>
          <p:cNvPicPr>
            <a:picLocks noChangeAspect="1"/>
          </p:cNvPicPr>
          <p:nvPr/>
        </p:nvPicPr>
        <p:blipFill>
          <a:blip r:embed="rId5"/>
          <a:stretch>
            <a:fillRect/>
          </a:stretch>
        </p:blipFill>
        <p:spPr>
          <a:xfrm>
            <a:off x="10591800" y="4681178"/>
            <a:ext cx="780489" cy="348022"/>
          </a:xfrm>
          <a:prstGeom prst="rect">
            <a:avLst/>
          </a:prstGeom>
        </p:spPr>
      </p:pic>
      <p:sp>
        <p:nvSpPr>
          <p:cNvPr id="17" name="TextBox 16"/>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Tree>
    <p:extLst>
      <p:ext uri="{BB962C8B-B14F-4D97-AF65-F5344CB8AC3E}">
        <p14:creationId xmlns:p14="http://schemas.microsoft.com/office/powerpoint/2010/main" val="36959110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5373" y="1143000"/>
            <a:ext cx="4960427" cy="4770537"/>
          </a:xfrm>
          <a:prstGeom prst="rect">
            <a:avLst/>
          </a:prstGeom>
          <a:noFill/>
        </p:spPr>
        <p:txBody>
          <a:bodyPr wrap="square" rtlCol="0">
            <a:spAutoFit/>
          </a:bodyPr>
          <a:lstStyle/>
          <a:p>
            <a:r>
              <a:rPr lang="en-US" sz="1600" dirty="0"/>
              <a:t>Test Options.  Here you can…</a:t>
            </a:r>
          </a:p>
          <a:p>
            <a:pPr marL="342900" indent="-342900">
              <a:buFont typeface="Arial" panose="020B0604020202020204" pitchFamily="34" charset="0"/>
              <a:buChar char="•"/>
            </a:pPr>
            <a:r>
              <a:rPr lang="en-US" sz="1600" u="sng" dirty="0"/>
              <a:t>Locator</a:t>
            </a:r>
          </a:p>
          <a:p>
            <a:pPr marL="800100" lvl="1" indent="-342900">
              <a:buFont typeface="Arial" panose="020B0604020202020204" pitchFamily="34" charset="0"/>
              <a:buChar char="•"/>
            </a:pPr>
            <a:r>
              <a:rPr lang="en-US" sz="1600" dirty="0"/>
              <a:t>Enable this to locate and display the worst NEXT and Return Loss (RL) fault in an </a:t>
            </a:r>
            <a:r>
              <a:rPr lang="en-US" sz="1600" dirty="0" err="1"/>
              <a:t>Autotest</a:t>
            </a:r>
            <a:r>
              <a:rPr lang="en-US" sz="1600" dirty="0"/>
              <a:t> result.  Default is off.</a:t>
            </a:r>
          </a:p>
          <a:p>
            <a:pPr marL="342900" indent="-342900">
              <a:buFont typeface="Arial" panose="020B0604020202020204" pitchFamily="34" charset="0"/>
              <a:buChar char="•"/>
            </a:pPr>
            <a:r>
              <a:rPr lang="en-US" sz="1600" u="sng" dirty="0"/>
              <a:t>Cable pairing type</a:t>
            </a:r>
          </a:p>
          <a:p>
            <a:pPr marL="800100" lvl="1" indent="-342900">
              <a:buFont typeface="Arial" panose="020B0604020202020204" pitchFamily="34" charset="0"/>
              <a:buChar char="•"/>
            </a:pPr>
            <a:r>
              <a:rPr lang="en-US" sz="1600" dirty="0"/>
              <a:t>Select either T568-A or T568-B depending on cable pairing scheme</a:t>
            </a:r>
          </a:p>
          <a:p>
            <a:pPr marL="342900" indent="-342900">
              <a:buFont typeface="Arial" panose="020B0604020202020204" pitchFamily="34" charset="0"/>
              <a:buChar char="•"/>
            </a:pPr>
            <a:r>
              <a:rPr lang="en-US" sz="1600" u="sng" dirty="0" err="1"/>
              <a:t>Autotest</a:t>
            </a:r>
            <a:r>
              <a:rPr lang="en-US" sz="1600" u="sng" dirty="0"/>
              <a:t> on connection</a:t>
            </a:r>
          </a:p>
          <a:p>
            <a:pPr marL="800100" lvl="1" indent="-342900">
              <a:buFont typeface="Arial" panose="020B0604020202020204" pitchFamily="34" charset="0"/>
              <a:buChar char="•"/>
            </a:pPr>
            <a:r>
              <a:rPr lang="en-US" sz="1600" dirty="0"/>
              <a:t>If enabled (1), </a:t>
            </a:r>
            <a:r>
              <a:rPr lang="en-US" sz="1600" dirty="0" err="1"/>
              <a:t>Autotest</a:t>
            </a:r>
            <a:r>
              <a:rPr lang="en-US" sz="1600" dirty="0"/>
              <a:t> will automatically begin as soon as the connection between local and remote units is established.  Default is off.</a:t>
            </a:r>
          </a:p>
          <a:p>
            <a:pPr marL="342900" indent="-342900">
              <a:buFont typeface="Arial" panose="020B0604020202020204" pitchFamily="34" charset="0"/>
              <a:buChar char="•"/>
            </a:pPr>
            <a:r>
              <a:rPr lang="en-US" sz="1600" u="sng" dirty="0"/>
              <a:t>Direct Attach</a:t>
            </a:r>
          </a:p>
          <a:p>
            <a:pPr marL="800100" lvl="1" indent="-342900">
              <a:buFont typeface="Arial" panose="020B0604020202020204" pitchFamily="34" charset="0"/>
              <a:buChar char="•"/>
            </a:pPr>
            <a:r>
              <a:rPr lang="en-US" sz="1600" dirty="0"/>
              <a:t>Enable this only if you are performing installation tests for Direct Attach Cables.  Default is off.</a:t>
            </a:r>
          </a:p>
          <a:p>
            <a:pPr marL="342900" indent="-342900">
              <a:buFont typeface="Arial" panose="020B0604020202020204" pitchFamily="34" charset="0"/>
              <a:buChar char="•"/>
            </a:pPr>
            <a:r>
              <a:rPr lang="en-US" sz="1600" u="sng" dirty="0"/>
              <a:t>Enable AC </a:t>
            </a:r>
            <a:r>
              <a:rPr lang="en-US" sz="1600" u="sng" dirty="0" err="1"/>
              <a:t>Wiremap</a:t>
            </a:r>
            <a:endParaRPr lang="en-US" sz="1600" u="sng" dirty="0"/>
          </a:p>
          <a:p>
            <a:pPr marL="800100" lvl="1" indent="-342900">
              <a:buFont typeface="Arial" panose="020B0604020202020204" pitchFamily="34" charset="0"/>
              <a:buChar char="•"/>
            </a:pPr>
            <a:r>
              <a:rPr lang="en-US" sz="1600" dirty="0"/>
              <a:t>Enable AC Wire map to bypass testing for DC parameters.  Default is off.</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4" name="Picture 3"/>
          <p:cNvPicPr>
            <a:picLocks noChangeAspect="1"/>
          </p:cNvPicPr>
          <p:nvPr/>
        </p:nvPicPr>
        <p:blipFill>
          <a:blip r:embed="rId3"/>
          <a:stretch>
            <a:fillRect/>
          </a:stretch>
        </p:blipFill>
        <p:spPr>
          <a:xfrm>
            <a:off x="1888761" y="1810765"/>
            <a:ext cx="1221698" cy="2049202"/>
          </a:xfrm>
          <a:prstGeom prst="rect">
            <a:avLst/>
          </a:prstGeom>
        </p:spPr>
      </p:pic>
      <p:sp>
        <p:nvSpPr>
          <p:cNvPr id="8" name="TextBox 7"/>
          <p:cNvSpPr txBox="1"/>
          <p:nvPr/>
        </p:nvSpPr>
        <p:spPr>
          <a:xfrm>
            <a:off x="7955968" y="5943508"/>
            <a:ext cx="4033520" cy="400110"/>
          </a:xfrm>
          <a:prstGeom prst="rect">
            <a:avLst/>
          </a:prstGeom>
          <a:noFill/>
        </p:spPr>
        <p:txBody>
          <a:bodyPr wrap="square" rtlCol="0">
            <a:spAutoFit/>
          </a:bodyPr>
          <a:lstStyle/>
          <a:p>
            <a:r>
              <a:rPr lang="en-US" sz="2000" b="1" dirty="0"/>
              <a:t>Press</a:t>
            </a:r>
          </a:p>
        </p:txBody>
      </p:sp>
      <p:pic>
        <p:nvPicPr>
          <p:cNvPr id="9" name="Picture 8"/>
          <p:cNvPicPr>
            <a:picLocks noChangeAspect="1"/>
          </p:cNvPicPr>
          <p:nvPr/>
        </p:nvPicPr>
        <p:blipFill>
          <a:blip r:embed="rId4"/>
          <a:stretch>
            <a:fillRect/>
          </a:stretch>
        </p:blipFill>
        <p:spPr>
          <a:xfrm>
            <a:off x="8686800" y="6019800"/>
            <a:ext cx="419100" cy="28575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hlinkHover r:id="" action="ppaction://noaction" highlightClick="1"/>
          </p:cNvPr>
          <p:cNvSpPr/>
          <p:nvPr/>
        </p:nvSpPr>
        <p:spPr>
          <a:xfrm>
            <a:off x="9144000" y="2667000"/>
            <a:ext cx="14478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162800" y="5105400"/>
            <a:ext cx="5029200" cy="1494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hlinkClick r:id="" action="ppaction://hlinkshowjump?jump=nextslide"/>
            <a:hlinkHover r:id="" action="ppaction://noaction" highlightClick="1"/>
          </p:cNvPr>
          <p:cNvPicPr>
            <a:picLocks noChangeAspect="1"/>
          </p:cNvPicPr>
          <p:nvPr/>
        </p:nvPicPr>
        <p:blipFill>
          <a:blip r:embed="rId5"/>
          <a:stretch>
            <a:fillRect/>
          </a:stretch>
        </p:blipFill>
        <p:spPr>
          <a:xfrm>
            <a:off x="10591800" y="4985978"/>
            <a:ext cx="780489" cy="348022"/>
          </a:xfrm>
          <a:prstGeom prst="rect">
            <a:avLst/>
          </a:prstGeom>
        </p:spPr>
      </p:pic>
      <p:sp>
        <p:nvSpPr>
          <p:cNvPr id="17" name="TextBox 16"/>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Tree>
    <p:extLst>
      <p:ext uri="{BB962C8B-B14F-4D97-AF65-F5344CB8AC3E}">
        <p14:creationId xmlns:p14="http://schemas.microsoft.com/office/powerpoint/2010/main" val="33388498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5373" y="1143000"/>
            <a:ext cx="4960427" cy="4770537"/>
          </a:xfrm>
          <a:prstGeom prst="rect">
            <a:avLst/>
          </a:prstGeom>
          <a:noFill/>
        </p:spPr>
        <p:txBody>
          <a:bodyPr wrap="square" rtlCol="0">
            <a:spAutoFit/>
          </a:bodyPr>
          <a:lstStyle/>
          <a:p>
            <a:r>
              <a:rPr lang="en-US" sz="1600" dirty="0"/>
              <a:t>Test Options.  Here you can…</a:t>
            </a:r>
          </a:p>
          <a:p>
            <a:pPr marL="342900" indent="-342900">
              <a:buFont typeface="Arial" panose="020B0604020202020204" pitchFamily="34" charset="0"/>
              <a:buChar char="•"/>
            </a:pPr>
            <a:r>
              <a:rPr lang="en-US" sz="1600" u="sng" dirty="0"/>
              <a:t>Locator</a:t>
            </a:r>
          </a:p>
          <a:p>
            <a:pPr marL="800100" lvl="1" indent="-342900">
              <a:buFont typeface="Arial" panose="020B0604020202020204" pitchFamily="34" charset="0"/>
              <a:buChar char="•"/>
            </a:pPr>
            <a:r>
              <a:rPr lang="en-US" sz="1600" dirty="0"/>
              <a:t>Enable this to locate and display the worst NEXT and Return Loss (RL) fault in an </a:t>
            </a:r>
            <a:r>
              <a:rPr lang="en-US" sz="1600" dirty="0" err="1"/>
              <a:t>Autotest</a:t>
            </a:r>
            <a:r>
              <a:rPr lang="en-US" sz="1600" dirty="0"/>
              <a:t> result.  Default is off.</a:t>
            </a:r>
          </a:p>
          <a:p>
            <a:pPr marL="342900" indent="-342900">
              <a:buFont typeface="Arial" panose="020B0604020202020204" pitchFamily="34" charset="0"/>
              <a:buChar char="•"/>
            </a:pPr>
            <a:r>
              <a:rPr lang="en-US" sz="1600" u="sng" dirty="0"/>
              <a:t>Cable pairing type</a:t>
            </a:r>
          </a:p>
          <a:p>
            <a:pPr marL="800100" lvl="1" indent="-342900">
              <a:buFont typeface="Arial" panose="020B0604020202020204" pitchFamily="34" charset="0"/>
              <a:buChar char="•"/>
            </a:pPr>
            <a:r>
              <a:rPr lang="en-US" sz="1600" dirty="0"/>
              <a:t>Select either T568-A or T568-B depending on cable pairing scheme</a:t>
            </a:r>
          </a:p>
          <a:p>
            <a:pPr marL="342900" indent="-342900">
              <a:buFont typeface="Arial" panose="020B0604020202020204" pitchFamily="34" charset="0"/>
              <a:buChar char="•"/>
            </a:pPr>
            <a:r>
              <a:rPr lang="en-US" sz="1600" u="sng" dirty="0" err="1"/>
              <a:t>Autotest</a:t>
            </a:r>
            <a:r>
              <a:rPr lang="en-US" sz="1600" u="sng" dirty="0"/>
              <a:t> on connection</a:t>
            </a:r>
          </a:p>
          <a:p>
            <a:pPr marL="800100" lvl="1" indent="-342900">
              <a:buFont typeface="Arial" panose="020B0604020202020204" pitchFamily="34" charset="0"/>
              <a:buChar char="•"/>
            </a:pPr>
            <a:r>
              <a:rPr lang="en-US" sz="1600" dirty="0"/>
              <a:t>If enabled (1), </a:t>
            </a:r>
            <a:r>
              <a:rPr lang="en-US" sz="1600" dirty="0" err="1"/>
              <a:t>Autotest</a:t>
            </a:r>
            <a:r>
              <a:rPr lang="en-US" sz="1600" dirty="0"/>
              <a:t> will automatically begin as soon as the connection between local and remote units is established.  Default is off.</a:t>
            </a:r>
          </a:p>
          <a:p>
            <a:pPr marL="342900" indent="-342900">
              <a:buFont typeface="Arial" panose="020B0604020202020204" pitchFamily="34" charset="0"/>
              <a:buChar char="•"/>
            </a:pPr>
            <a:r>
              <a:rPr lang="en-US" sz="1600" u="sng" dirty="0"/>
              <a:t>Direct Attach</a:t>
            </a:r>
          </a:p>
          <a:p>
            <a:pPr marL="800100" lvl="1" indent="-342900">
              <a:buFont typeface="Arial" panose="020B0604020202020204" pitchFamily="34" charset="0"/>
              <a:buChar char="•"/>
            </a:pPr>
            <a:r>
              <a:rPr lang="en-US" sz="1600" dirty="0"/>
              <a:t>Enable this only if you are performing installation tests for Direct Attach Cables.  Default is off</a:t>
            </a:r>
          </a:p>
          <a:p>
            <a:pPr marL="342900" indent="-342900">
              <a:buFont typeface="Arial" panose="020B0604020202020204" pitchFamily="34" charset="0"/>
              <a:buChar char="•"/>
            </a:pPr>
            <a:r>
              <a:rPr lang="en-US" sz="1600" u="sng" dirty="0"/>
              <a:t>Enable AC </a:t>
            </a:r>
            <a:r>
              <a:rPr lang="en-US" sz="1600" u="sng" dirty="0" err="1"/>
              <a:t>Wiremap</a:t>
            </a:r>
            <a:endParaRPr lang="en-US" sz="1600" u="sng" dirty="0"/>
          </a:p>
          <a:p>
            <a:pPr marL="800100" lvl="1" indent="-342900">
              <a:buFont typeface="Arial" panose="020B0604020202020204" pitchFamily="34" charset="0"/>
              <a:buChar char="•"/>
            </a:pPr>
            <a:r>
              <a:rPr lang="en-US" sz="1600" dirty="0"/>
              <a:t>Enable AC Wire map to bypass testing for DC parameters.  Default is off.</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4" name="Picture 3"/>
          <p:cNvPicPr>
            <a:picLocks noChangeAspect="1"/>
          </p:cNvPicPr>
          <p:nvPr/>
        </p:nvPicPr>
        <p:blipFill>
          <a:blip r:embed="rId3"/>
          <a:stretch>
            <a:fillRect/>
          </a:stretch>
        </p:blipFill>
        <p:spPr>
          <a:xfrm>
            <a:off x="1888761" y="1810765"/>
            <a:ext cx="1221698" cy="2049202"/>
          </a:xfrm>
          <a:prstGeom prst="rect">
            <a:avLst/>
          </a:prstGeom>
        </p:spPr>
      </p:pic>
      <p:sp>
        <p:nvSpPr>
          <p:cNvPr id="8" name="TextBox 7"/>
          <p:cNvSpPr txBox="1"/>
          <p:nvPr/>
        </p:nvSpPr>
        <p:spPr>
          <a:xfrm>
            <a:off x="7955968" y="5943508"/>
            <a:ext cx="4033520" cy="400110"/>
          </a:xfrm>
          <a:prstGeom prst="rect">
            <a:avLst/>
          </a:prstGeom>
          <a:noFill/>
        </p:spPr>
        <p:txBody>
          <a:bodyPr wrap="square" rtlCol="0">
            <a:spAutoFit/>
          </a:bodyPr>
          <a:lstStyle/>
          <a:p>
            <a:r>
              <a:rPr lang="en-US" sz="2000" b="1" dirty="0"/>
              <a:t>Press</a:t>
            </a:r>
          </a:p>
        </p:txBody>
      </p:sp>
      <p:pic>
        <p:nvPicPr>
          <p:cNvPr id="9" name="Picture 8"/>
          <p:cNvPicPr>
            <a:picLocks noChangeAspect="1"/>
          </p:cNvPicPr>
          <p:nvPr/>
        </p:nvPicPr>
        <p:blipFill>
          <a:blip r:embed="rId4"/>
          <a:stretch>
            <a:fillRect/>
          </a:stretch>
        </p:blipFill>
        <p:spPr>
          <a:xfrm>
            <a:off x="8686800" y="6019800"/>
            <a:ext cx="419100" cy="28575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hlinkClick r:id="" action="ppaction://hlinkshowjump?jump=nextslide"/>
            <a:hlinkHover r:id="" action="ppaction://noaction" highlightClick="1"/>
          </p:cNvPr>
          <p:cNvSpPr/>
          <p:nvPr/>
        </p:nvSpPr>
        <p:spPr>
          <a:xfrm>
            <a:off x="2702722" y="3581400"/>
            <a:ext cx="365317"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hlinkHover r:id="" action="ppaction://noaction" highlightClick="1"/>
          </p:cNvPr>
          <p:cNvSpPr/>
          <p:nvPr/>
        </p:nvSpPr>
        <p:spPr>
          <a:xfrm>
            <a:off x="9144000" y="2667000"/>
            <a:ext cx="14478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3" name="Arrow: Right 12"/>
          <p:cNvSpPr/>
          <p:nvPr/>
        </p:nvSpPr>
        <p:spPr>
          <a:xfrm rot="10800000">
            <a:off x="31242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733800" y="3581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108208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11441" y="2880049"/>
            <a:ext cx="4033520" cy="400110"/>
          </a:xfrm>
          <a:prstGeom prst="rect">
            <a:avLst/>
          </a:prstGeom>
          <a:noFill/>
        </p:spPr>
        <p:txBody>
          <a:bodyPr wrap="square" rtlCol="0">
            <a:spAutoFit/>
          </a:bodyPr>
          <a:lstStyle/>
          <a:p>
            <a:r>
              <a:rPr lang="en-US" sz="2000" b="1" dirty="0"/>
              <a:t>Press</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8" name="Picture 7"/>
          <p:cNvPicPr>
            <a:picLocks noChangeAspect="1"/>
          </p:cNvPicPr>
          <p:nvPr/>
        </p:nvPicPr>
        <p:blipFill>
          <a:blip r:embed="rId3"/>
          <a:stretch>
            <a:fillRect/>
          </a:stretch>
        </p:blipFill>
        <p:spPr>
          <a:xfrm>
            <a:off x="1882982" y="1810765"/>
            <a:ext cx="1219981" cy="2049202"/>
          </a:xfrm>
          <a:prstGeom prst="rect">
            <a:avLst/>
          </a:prstGeom>
        </p:spPr>
      </p:pic>
      <p:pic>
        <p:nvPicPr>
          <p:cNvPr id="9" name="Picture 8"/>
          <p:cNvPicPr>
            <a:picLocks noChangeAspect="1"/>
          </p:cNvPicPr>
          <p:nvPr/>
        </p:nvPicPr>
        <p:blipFill>
          <a:blip r:embed="rId4"/>
          <a:stretch>
            <a:fillRect/>
          </a:stretch>
        </p:blipFill>
        <p:spPr>
          <a:xfrm>
            <a:off x="8422520" y="2953608"/>
            <a:ext cx="428625" cy="276225"/>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 action="ppaction://hlinkshowjump?jump=nextslide"/>
            <a:hlinkHover r:id="" action="ppaction://noaction" highlightClick="1"/>
          </p:cNvPr>
          <p:cNvSpPr/>
          <p:nvPr/>
        </p:nvSpPr>
        <p:spPr>
          <a:xfrm>
            <a:off x="1905215" y="3581400"/>
            <a:ext cx="374812"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sp>
        <p:nvSpPr>
          <p:cNvPr id="12" name="Arrow: Right 11"/>
          <p:cNvSpPr/>
          <p:nvPr/>
        </p:nvSpPr>
        <p:spPr>
          <a:xfrm>
            <a:off x="12954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86156" y="3572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972067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86600" y="2514600"/>
            <a:ext cx="3429000" cy="1323439"/>
          </a:xfrm>
          <a:prstGeom prst="rect">
            <a:avLst/>
          </a:prstGeom>
          <a:noFill/>
        </p:spPr>
        <p:txBody>
          <a:bodyPr wrap="square" rtlCol="0">
            <a:spAutoFit/>
          </a:bodyPr>
          <a:lstStyle/>
          <a:p>
            <a:r>
              <a:rPr lang="en-US" sz="2000" dirty="0"/>
              <a:t>Done with settings.</a:t>
            </a:r>
          </a:p>
          <a:p>
            <a:endParaRPr lang="en-US" sz="2000" dirty="0"/>
          </a:p>
          <a:p>
            <a:r>
              <a:rPr lang="en-US" sz="2000" dirty="0"/>
              <a:t>Now your ready to perform a Set Reference Test. </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hlinkClick r:id="" action="ppaction://hlinkshowjump?jump=nextslide"/>
            <a:hlinkHover r:id="" action="ppaction://noaction" highlightClick="1"/>
          </p:cNvPr>
          <p:cNvPicPr>
            <a:picLocks noChangeAspect="1"/>
          </p:cNvPicPr>
          <p:nvPr/>
        </p:nvPicPr>
        <p:blipFill>
          <a:blip r:embed="rId3"/>
          <a:stretch>
            <a:fillRect/>
          </a:stretch>
        </p:blipFill>
        <p:spPr>
          <a:xfrm>
            <a:off x="9525000" y="3581400"/>
            <a:ext cx="780489" cy="348022"/>
          </a:xfrm>
          <a:prstGeom prst="rect">
            <a:avLst/>
          </a:prstGeom>
        </p:spPr>
      </p:pic>
      <p:sp>
        <p:nvSpPr>
          <p:cNvPr id="15" name="TextBox 14"/>
          <p:cNvSpPr txBox="1"/>
          <p:nvPr/>
        </p:nvSpPr>
        <p:spPr>
          <a:xfrm>
            <a:off x="2286000" y="76200"/>
            <a:ext cx="3003836" cy="369332"/>
          </a:xfrm>
          <a:prstGeom prst="rect">
            <a:avLst/>
          </a:prstGeom>
          <a:noFill/>
        </p:spPr>
        <p:txBody>
          <a:bodyPr wrap="none" rtlCol="0">
            <a:spAutoFit/>
          </a:bodyPr>
          <a:lstStyle/>
          <a:p>
            <a:r>
              <a:rPr lang="en-US" dirty="0"/>
              <a:t>Getting Started – Test Settings</a:t>
            </a:r>
          </a:p>
        </p:txBody>
      </p:sp>
      <p:pic>
        <p:nvPicPr>
          <p:cNvPr id="12" name="Picture 11"/>
          <p:cNvPicPr>
            <a:picLocks noChangeAspect="1"/>
          </p:cNvPicPr>
          <p:nvPr/>
        </p:nvPicPr>
        <p:blipFill>
          <a:blip r:embed="rId4"/>
          <a:stretch>
            <a:fillRect/>
          </a:stretch>
        </p:blipFill>
        <p:spPr>
          <a:xfrm>
            <a:off x="1879433" y="1813761"/>
            <a:ext cx="1208672" cy="2044365"/>
          </a:xfrm>
          <a:prstGeom prst="rect">
            <a:avLst/>
          </a:prstGeom>
        </p:spPr>
      </p:pic>
    </p:spTree>
    <p:extLst>
      <p:ext uri="{BB962C8B-B14F-4D97-AF65-F5344CB8AC3E}">
        <p14:creationId xmlns:p14="http://schemas.microsoft.com/office/powerpoint/2010/main" val="21538666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t>Setup a project</a:t>
            </a:r>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t>Setup your test to be performed</a:t>
            </a:r>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t>Perform a set reference test to eliminate losses in test cable from impacting test results</a:t>
            </a:r>
          </a:p>
          <a:p>
            <a:pPr marL="342900" indent="-342900">
              <a:buFont typeface="+mj-lt"/>
              <a:buAutoNum type="arabicPeriod"/>
            </a:pPr>
            <a:r>
              <a:rPr lang="en-US" dirty="0"/>
              <a:t>Run your first test using </a:t>
            </a:r>
            <a:r>
              <a:rPr lang="en-US" dirty="0" err="1"/>
              <a:t>Autotest</a:t>
            </a:r>
            <a:endParaRPr lang="en-US" dirty="0"/>
          </a:p>
          <a:p>
            <a:pPr marL="285750" indent="-285750">
              <a:buFont typeface="Arial" panose="020B0604020202020204" pitchFamily="34" charset="0"/>
              <a:buChar char="•"/>
            </a:pPr>
            <a:endParaRPr lang="en-US" dirty="0"/>
          </a:p>
        </p:txBody>
      </p:sp>
      <p:sp>
        <p:nvSpPr>
          <p:cNvPr id="11" name="Rectangle 10"/>
          <p:cNvSpPr/>
          <p:nvPr/>
        </p:nvSpPr>
        <p:spPr>
          <a:xfrm>
            <a:off x="7152640" y="1544319"/>
            <a:ext cx="4602480" cy="2742867"/>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086600" y="4841824"/>
            <a:ext cx="4602480" cy="339776"/>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7391400" y="5638800"/>
            <a:ext cx="3088666" cy="369332"/>
          </a:xfrm>
          <a:prstGeom prst="rect">
            <a:avLst/>
          </a:prstGeom>
          <a:noFill/>
        </p:spPr>
        <p:txBody>
          <a:bodyPr wrap="none" rtlCol="0">
            <a:spAutoFit/>
          </a:bodyPr>
          <a:lstStyle/>
          <a:p>
            <a:r>
              <a:rPr lang="en-US" dirty="0"/>
              <a:t>First, let’s look at the hardware</a:t>
            </a:r>
          </a:p>
        </p:txBody>
      </p:sp>
      <p:sp>
        <p:nvSpPr>
          <p:cNvPr id="18" name="Rectangle 17"/>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 action="ppaction://hlinkshowjump?jump=nextslide"/>
            <a:hlinkHover r:id="" action="ppaction://noaction" highlightClick="1"/>
          </p:cNvPr>
          <p:cNvPicPr>
            <a:picLocks noChangeAspect="1"/>
          </p:cNvPicPr>
          <p:nvPr/>
        </p:nvPicPr>
        <p:blipFill>
          <a:blip r:embed="rId2"/>
          <a:stretch>
            <a:fillRect/>
          </a:stretch>
        </p:blipFill>
        <p:spPr>
          <a:xfrm>
            <a:off x="10591800" y="5715000"/>
            <a:ext cx="780489" cy="348022"/>
          </a:xfrm>
          <a:prstGeom prst="rect">
            <a:avLst/>
          </a:prstGeom>
        </p:spPr>
      </p:pic>
      <p:sp>
        <p:nvSpPr>
          <p:cNvPr id="13" name="TextBox 12"/>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Tree>
    <p:extLst>
      <p:ext uri="{BB962C8B-B14F-4D97-AF65-F5344CB8AC3E}">
        <p14:creationId xmlns:p14="http://schemas.microsoft.com/office/powerpoint/2010/main" val="3353688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0400" y="3962400"/>
            <a:ext cx="4953000" cy="2246769"/>
          </a:xfrm>
          <a:prstGeom prst="rect">
            <a:avLst/>
          </a:prstGeom>
          <a:noFill/>
        </p:spPr>
        <p:txBody>
          <a:bodyPr wrap="square" rtlCol="0">
            <a:spAutoFit/>
          </a:bodyPr>
          <a:lstStyle/>
          <a:p>
            <a:r>
              <a:rPr lang="en-US" sz="1400" dirty="0"/>
              <a:t>What it is:</a:t>
            </a:r>
          </a:p>
          <a:p>
            <a:pPr marL="342900" indent="-342900">
              <a:buFont typeface="+mj-lt"/>
              <a:buAutoNum type="arabicPeriod"/>
            </a:pPr>
            <a:r>
              <a:rPr lang="en-US" sz="1400" dirty="0"/>
              <a:t>Perform a set reference test to eliminate losses in test cable from impacting test results</a:t>
            </a:r>
          </a:p>
          <a:p>
            <a:r>
              <a:rPr lang="en-US" sz="1400" dirty="0"/>
              <a:t>Why you need it:</a:t>
            </a:r>
          </a:p>
          <a:p>
            <a:pPr marL="285750" indent="-285750">
              <a:buFont typeface="Arial" panose="020B0604020202020204" pitchFamily="34" charset="0"/>
              <a:buChar char="•"/>
            </a:pPr>
            <a:r>
              <a:rPr lang="en-US" sz="1400" dirty="0"/>
              <a:t>When you test the installed cable at a facility or building, you don’t want to introduce additional errors when you bring your test cables and certifier.  Therefore, before you begin testing the installed cable, first you want to eliminate losses from your certification tools.  This is done through a procedure called “Set Reference Test”. </a:t>
            </a:r>
          </a:p>
        </p:txBody>
      </p:sp>
      <p:sp>
        <p:nvSpPr>
          <p:cNvPr id="16" name="TextBox 15"/>
          <p:cNvSpPr txBox="1"/>
          <p:nvPr/>
        </p:nvSpPr>
        <p:spPr>
          <a:xfrm>
            <a:off x="7010400" y="6183868"/>
            <a:ext cx="3088666" cy="369332"/>
          </a:xfrm>
          <a:prstGeom prst="rect">
            <a:avLst/>
          </a:prstGeom>
          <a:noFill/>
        </p:spPr>
        <p:txBody>
          <a:bodyPr wrap="none" rtlCol="0">
            <a:spAutoFit/>
          </a:bodyPr>
          <a:lstStyle/>
          <a:p>
            <a:r>
              <a:rPr lang="en-US" dirty="0"/>
              <a:t>First, let’s look at the hardware</a:t>
            </a:r>
          </a:p>
        </p:txBody>
      </p:sp>
      <p:sp>
        <p:nvSpPr>
          <p:cNvPr id="18" name="Rectangle 17"/>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 action="ppaction://hlinkshowjump?jump=nextslide"/>
            <a:hlinkHover r:id="" action="ppaction://noaction" highlightClick="1"/>
          </p:cNvPr>
          <p:cNvPicPr>
            <a:picLocks noChangeAspect="1"/>
          </p:cNvPicPr>
          <p:nvPr/>
        </p:nvPicPr>
        <p:blipFill>
          <a:blip r:embed="rId2"/>
          <a:stretch>
            <a:fillRect/>
          </a:stretch>
        </p:blipFill>
        <p:spPr>
          <a:xfrm>
            <a:off x="10515600" y="6205178"/>
            <a:ext cx="780489" cy="348022"/>
          </a:xfrm>
          <a:prstGeom prst="rect">
            <a:avLst/>
          </a:prstGeom>
        </p:spPr>
      </p:pic>
      <p:sp>
        <p:nvSpPr>
          <p:cNvPr id="13" name="TextBox 12"/>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pic>
        <p:nvPicPr>
          <p:cNvPr id="9" name="Picture 8"/>
          <p:cNvPicPr>
            <a:picLocks noChangeAspect="1"/>
          </p:cNvPicPr>
          <p:nvPr/>
        </p:nvPicPr>
        <p:blipFill>
          <a:blip r:embed="rId3"/>
          <a:stretch>
            <a:fillRect/>
          </a:stretch>
        </p:blipFill>
        <p:spPr>
          <a:xfrm>
            <a:off x="7391400" y="1524000"/>
            <a:ext cx="4064764" cy="2296373"/>
          </a:xfrm>
          <a:prstGeom prst="rect">
            <a:avLst/>
          </a:prstGeom>
        </p:spPr>
      </p:pic>
      <p:pic>
        <p:nvPicPr>
          <p:cNvPr id="14" name="Picture 13"/>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8798" y1="13905" x2="17962" y2="12327"/>
                        <a14:foregroundMark x1="11144" y1="11834" x2="11144" y2="11834"/>
                        <a14:foregroundMark x1="11877" y1="11243" x2="19135" y2="9270"/>
                        <a14:foregroundMark x1="25147" y1="8580" x2="31891" y2="8679"/>
                        <a14:foregroundMark x1="25953" y1="10552" x2="31672" y2="10750"/>
                        <a14:foregroundMark x1="11290" y1="10651" x2="16422" y2="9369"/>
                        <a14:foregroundMark x1="60777" y1="9665" x2="61584" y2="8876"/>
                        <a14:backgroundMark x1="953" y1="54241" x2="5938" y2="51282"/>
                        <a14:backgroundMark x1="953" y1="58679" x2="7991" y2="53452"/>
                        <a14:backgroundMark x1="4399" y1="2564" x2="4032" y2="14497"/>
                        <a14:backgroundMark x1="86804" y1="97732" x2="97727" y2="94872"/>
                        <a14:backgroundMark x1="94428" y1="85897" x2="99267" y2="88560"/>
                        <a14:backgroundMark x1="46554" y1="40533" x2="47214" y2="56805"/>
                        <a14:backgroundMark x1="51466" y1="43294" x2="50953" y2="46548"/>
                        <a14:backgroundMark x1="46554" y1="62623" x2="51613" y2="81953"/>
                        <a14:backgroundMark x1="49707" y1="81065" x2="51979" y2="97239"/>
                        <a14:backgroundMark x1="83798" y1="51874" x2="83358" y2="88856"/>
                        <a14:backgroundMark x1="71114" y1="71696" x2="78592" y2="91815"/>
                        <a14:backgroundMark x1="57258" y1="75542" x2="62023" y2="79684"/>
                        <a14:backgroundMark x1="61144" y1="73669" x2="61584" y2="77416"/>
                        <a14:backgroundMark x1="65029" y1="72485" x2="65029" y2="73570"/>
                        <a14:backgroundMark x1="16276" y1="63905" x2="20381" y2="89546"/>
                        <a14:backgroundMark x1="19648" y1="72584" x2="41276" y2="86982"/>
                        <a14:backgroundMark x1="26026" y1="73077" x2="39663" y2="71795"/>
                        <a14:backgroundMark x1="23387" y1="72682" x2="38783" y2="69329"/>
                        <a14:backgroundMark x1="40909" y1="61834" x2="40982" y2="69527"/>
                      </a14:backgroundRemoval>
                    </a14:imgEffect>
                  </a14:imgLayer>
                </a14:imgProps>
              </a:ext>
            </a:extLst>
          </a:blip>
          <a:stretch>
            <a:fillRect/>
          </a:stretch>
        </p:blipFill>
        <p:spPr>
          <a:xfrm>
            <a:off x="8839200" y="914400"/>
            <a:ext cx="2255040" cy="1676400"/>
          </a:xfrm>
          <a:prstGeom prst="rect">
            <a:avLst/>
          </a:prstGeom>
        </p:spPr>
      </p:pic>
      <p:sp>
        <p:nvSpPr>
          <p:cNvPr id="3" name="TextBox 2"/>
          <p:cNvSpPr txBox="1"/>
          <p:nvPr/>
        </p:nvSpPr>
        <p:spPr>
          <a:xfrm>
            <a:off x="7010400" y="304800"/>
            <a:ext cx="3064813" cy="369332"/>
          </a:xfrm>
          <a:prstGeom prst="rect">
            <a:avLst/>
          </a:prstGeom>
          <a:noFill/>
        </p:spPr>
        <p:txBody>
          <a:bodyPr wrap="none" rtlCol="0">
            <a:spAutoFit/>
          </a:bodyPr>
          <a:lstStyle/>
          <a:p>
            <a:r>
              <a:rPr lang="en-US" dirty="0"/>
              <a:t>Eliminate losses due to these…</a:t>
            </a:r>
          </a:p>
        </p:txBody>
      </p:sp>
      <p:cxnSp>
        <p:nvCxnSpPr>
          <p:cNvPr id="5" name="Straight Arrow Connector 4"/>
          <p:cNvCxnSpPr/>
          <p:nvPr/>
        </p:nvCxnSpPr>
        <p:spPr>
          <a:xfrm>
            <a:off x="8839200" y="762000"/>
            <a:ext cx="381000" cy="53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8839200" y="762000"/>
            <a:ext cx="1752600" cy="53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8382000" y="762000"/>
            <a:ext cx="457200" cy="1066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57203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7239000" y="1524000"/>
            <a:ext cx="1957234" cy="1628839"/>
          </a:xfrm>
          <a:prstGeom prst="rect">
            <a:avLst/>
          </a:prstGeom>
        </p:spPr>
      </p:pic>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525000" y="1600200"/>
            <a:ext cx="2355564" cy="1890359"/>
          </a:xfrm>
          <a:prstGeom prst="rect">
            <a:avLst/>
          </a:prstGeom>
        </p:spPr>
      </p:pic>
      <p:sp>
        <p:nvSpPr>
          <p:cNvPr id="5" name="TextBox 4"/>
          <p:cNvSpPr txBox="1"/>
          <p:nvPr/>
        </p:nvSpPr>
        <p:spPr>
          <a:xfrm>
            <a:off x="6905318" y="909612"/>
            <a:ext cx="2546554" cy="646331"/>
          </a:xfrm>
          <a:prstGeom prst="rect">
            <a:avLst/>
          </a:prstGeom>
          <a:noFill/>
        </p:spPr>
        <p:txBody>
          <a:bodyPr wrap="square" rtlCol="0">
            <a:spAutoFit/>
          </a:bodyPr>
          <a:lstStyle/>
          <a:p>
            <a:r>
              <a:rPr lang="en-US" b="1" dirty="0"/>
              <a:t>Install</a:t>
            </a:r>
            <a:r>
              <a:rPr lang="en-US" dirty="0"/>
              <a:t> Permanent </a:t>
            </a:r>
            <a:r>
              <a:rPr lang="en-US" u="sng" dirty="0"/>
              <a:t>Link</a:t>
            </a:r>
            <a:r>
              <a:rPr lang="en-US" dirty="0"/>
              <a:t> Adapter in the </a:t>
            </a:r>
            <a:r>
              <a:rPr lang="en-US" u="sng" dirty="0"/>
              <a:t>Local</a:t>
            </a:r>
            <a:r>
              <a:rPr lang="en-US" dirty="0"/>
              <a:t> Unit</a:t>
            </a:r>
          </a:p>
        </p:txBody>
      </p:sp>
      <p:sp>
        <p:nvSpPr>
          <p:cNvPr id="16" name="TextBox 15"/>
          <p:cNvSpPr txBox="1"/>
          <p:nvPr/>
        </p:nvSpPr>
        <p:spPr>
          <a:xfrm>
            <a:off x="9704439" y="914400"/>
            <a:ext cx="2487561" cy="646331"/>
          </a:xfrm>
          <a:prstGeom prst="rect">
            <a:avLst/>
          </a:prstGeom>
          <a:noFill/>
        </p:spPr>
        <p:txBody>
          <a:bodyPr wrap="square" rtlCol="0">
            <a:spAutoFit/>
          </a:bodyPr>
          <a:lstStyle/>
          <a:p>
            <a:r>
              <a:rPr lang="en-US" b="1" dirty="0"/>
              <a:t>Install</a:t>
            </a:r>
            <a:r>
              <a:rPr lang="en-US" dirty="0"/>
              <a:t> </a:t>
            </a:r>
            <a:r>
              <a:rPr lang="en-US" u="sng" dirty="0"/>
              <a:t>Channel</a:t>
            </a:r>
            <a:r>
              <a:rPr lang="en-US" dirty="0"/>
              <a:t> Adapter in the </a:t>
            </a:r>
            <a:r>
              <a:rPr lang="en-US" u="sng" dirty="0"/>
              <a:t>Remote</a:t>
            </a:r>
            <a:r>
              <a:rPr lang="en-US" dirty="0"/>
              <a:t> Unit</a:t>
            </a:r>
          </a:p>
        </p:txBody>
      </p:sp>
      <p:pic>
        <p:nvPicPr>
          <p:cNvPr id="17" name="Picture 16"/>
          <p:cNvPicPr>
            <a:picLocks noChangeAspect="1"/>
          </p:cNvPicPr>
          <p:nvPr/>
        </p:nvPicPr>
        <p:blipFill>
          <a:blip r:embed="rId7"/>
          <a:stretch>
            <a:fillRect/>
          </a:stretch>
        </p:blipFill>
        <p:spPr>
          <a:xfrm>
            <a:off x="1875453" y="1828482"/>
            <a:ext cx="1222311" cy="2038751"/>
          </a:xfrm>
          <a:prstGeom prst="rect">
            <a:avLst/>
          </a:prstGeom>
        </p:spPr>
      </p:pic>
      <p:pic>
        <p:nvPicPr>
          <p:cNvPr id="18" name="Picture 17"/>
          <p:cNvPicPr>
            <a:picLocks noChangeAspect="1"/>
          </p:cNvPicPr>
          <p:nvPr/>
        </p:nvPicPr>
        <p:blipFill>
          <a:blip r:embed="rId8"/>
          <a:stretch>
            <a:fillRect/>
          </a:stretch>
        </p:blipFill>
        <p:spPr>
          <a:xfrm>
            <a:off x="4842296" y="1833272"/>
            <a:ext cx="1216527" cy="2076256"/>
          </a:xfrm>
          <a:prstGeom prst="rect">
            <a:avLst/>
          </a:prstGeom>
        </p:spPr>
      </p:pic>
      <p:sp>
        <p:nvSpPr>
          <p:cNvPr id="19" name="TextBox 18"/>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
        <p:nvSpPr>
          <p:cNvPr id="9" name="TextBox 8"/>
          <p:cNvSpPr txBox="1"/>
          <p:nvPr/>
        </p:nvSpPr>
        <p:spPr>
          <a:xfrm>
            <a:off x="381000" y="457200"/>
            <a:ext cx="1581202" cy="369332"/>
          </a:xfrm>
          <a:prstGeom prst="rect">
            <a:avLst/>
          </a:prstGeom>
          <a:noFill/>
        </p:spPr>
        <p:txBody>
          <a:bodyPr wrap="none" rtlCol="0">
            <a:spAutoFit/>
          </a:bodyPr>
          <a:lstStyle/>
          <a:p>
            <a:r>
              <a:rPr lang="en-US" b="1" dirty="0"/>
              <a:t>Turn power on</a:t>
            </a:r>
          </a:p>
        </p:txBody>
      </p:sp>
      <p:pic>
        <p:nvPicPr>
          <p:cNvPr id="2" name="9VY5ALuDxz4"/>
          <p:cNvPicPr>
            <a:picLocks noRot="1" noChangeAspect="1"/>
          </p:cNvPicPr>
          <p:nvPr>
            <a:videoFile r:link="rId1"/>
          </p:nvPr>
        </p:nvPicPr>
        <p:blipFill>
          <a:blip r:embed="rId9"/>
          <a:stretch>
            <a:fillRect/>
          </a:stretch>
        </p:blipFill>
        <p:spPr>
          <a:xfrm>
            <a:off x="7391400" y="3352800"/>
            <a:ext cx="3657600" cy="2057400"/>
          </a:xfrm>
          <a:prstGeom prst="rect">
            <a:avLst/>
          </a:prstGeom>
        </p:spPr>
      </p:pic>
      <p:sp>
        <p:nvSpPr>
          <p:cNvPr id="15" name="Rectangle 14">
            <a:hlinkClick r:id="" action="ppaction://hlinkshowjump?jump=nextslide"/>
            <a:hlinkHover r:id="" action="ppaction://noaction" highlightClick="1"/>
          </p:cNvPr>
          <p:cNvSpPr/>
          <p:nvPr/>
        </p:nvSpPr>
        <p:spPr>
          <a:xfrm>
            <a:off x="1899204" y="1415808"/>
            <a:ext cx="192338" cy="190507"/>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hlinkClick r:id="" action="ppaction://hlinkshowjump?jump=nextslide"/>
            <a:hlinkHover r:id="" action="ppaction://noaction" highlightClick="1"/>
          </p:cNvPr>
          <p:cNvPicPr>
            <a:picLocks noChangeAspect="1"/>
          </p:cNvPicPr>
          <p:nvPr/>
        </p:nvPicPr>
        <p:blipFill>
          <a:blip r:embed="rId10"/>
          <a:stretch>
            <a:fillRect/>
          </a:stretch>
        </p:blipFill>
        <p:spPr>
          <a:xfrm>
            <a:off x="10591800" y="5715000"/>
            <a:ext cx="780489" cy="348022"/>
          </a:xfrm>
          <a:prstGeom prst="rect">
            <a:avLst/>
          </a:prstGeom>
        </p:spPr>
      </p:pic>
      <p:sp>
        <p:nvSpPr>
          <p:cNvPr id="6" name="TextBox 5"/>
          <p:cNvSpPr txBox="1"/>
          <p:nvPr/>
        </p:nvSpPr>
        <p:spPr>
          <a:xfrm>
            <a:off x="7543800" y="6248400"/>
            <a:ext cx="3581400" cy="430887"/>
          </a:xfrm>
          <a:prstGeom prst="rect">
            <a:avLst/>
          </a:prstGeom>
          <a:noFill/>
        </p:spPr>
        <p:txBody>
          <a:bodyPr wrap="square" rtlCol="0">
            <a:spAutoFit/>
          </a:bodyPr>
          <a:lstStyle/>
          <a:p>
            <a:r>
              <a:rPr lang="en-US" sz="1100" dirty="0"/>
              <a:t>Note: Permanent Link can also be installed in the remote unit, and Channel Adapter can be installed in the local unit.</a:t>
            </a:r>
          </a:p>
        </p:txBody>
      </p:sp>
      <p:sp>
        <p:nvSpPr>
          <p:cNvPr id="20" name="Arrow: Right 19"/>
          <p:cNvSpPr/>
          <p:nvPr/>
        </p:nvSpPr>
        <p:spPr>
          <a:xfrm rot="2960259">
            <a:off x="1409619" y="1146487"/>
            <a:ext cx="609600" cy="179313"/>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819256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stretch>
            <a:fillRect/>
          </a:stretch>
        </p:blipFill>
        <p:spPr>
          <a:xfrm>
            <a:off x="7467600" y="4191000"/>
            <a:ext cx="4064764" cy="2296373"/>
          </a:xfrm>
          <a:prstGeom prst="rect">
            <a:avLst/>
          </a:prstGeom>
        </p:spPr>
      </p:pic>
      <p:pic>
        <p:nvPicPr>
          <p:cNvPr id="6" name="Picture 5"/>
          <p:cNvPicPr>
            <a:picLocks noChangeAspect="1"/>
          </p:cNvPicPr>
          <p:nvPr/>
        </p:nvPicPr>
        <p:blipFill>
          <a:blip r:embed="rId4"/>
          <a:stretch>
            <a:fillRect/>
          </a:stretch>
        </p:blipFill>
        <p:spPr>
          <a:xfrm>
            <a:off x="4860204" y="1849648"/>
            <a:ext cx="1189614" cy="2048433"/>
          </a:xfrm>
          <a:prstGeom prst="rect">
            <a:avLst/>
          </a:prstGeom>
        </p:spPr>
      </p:pic>
      <p:pic>
        <p:nvPicPr>
          <p:cNvPr id="8" name="Picture 7"/>
          <p:cNvPicPr>
            <a:picLocks noChangeAspect="1"/>
          </p:cNvPicPr>
          <p:nvPr/>
        </p:nvPicPr>
        <p:blipFill>
          <a:blip r:embed="rId5"/>
          <a:stretch>
            <a:fillRect/>
          </a:stretch>
        </p:blipFill>
        <p:spPr>
          <a:xfrm>
            <a:off x="1882982" y="1810765"/>
            <a:ext cx="1219981" cy="2049202"/>
          </a:xfrm>
          <a:prstGeom prst="rect">
            <a:avLst/>
          </a:prstGeom>
        </p:spPr>
      </p:pic>
      <p:pic>
        <p:nvPicPr>
          <p:cNvPr id="7" name="Picture 6"/>
          <p:cNvPicPr>
            <a:picLocks noChangeAspect="1"/>
          </p:cNvPicPr>
          <p:nvPr/>
        </p:nvPicPr>
        <p:blipFill>
          <a:blip r:embed="rId6"/>
          <a:stretch>
            <a:fillRect/>
          </a:stretch>
        </p:blipFill>
        <p:spPr>
          <a:xfrm>
            <a:off x="1874982" y="1819564"/>
            <a:ext cx="1219200" cy="2035558"/>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001000" y="3276600"/>
            <a:ext cx="1166327" cy="830997"/>
          </a:xfrm>
          <a:prstGeom prst="rect">
            <a:avLst/>
          </a:prstGeom>
          <a:noFill/>
        </p:spPr>
        <p:txBody>
          <a:bodyPr wrap="square" rtlCol="0">
            <a:spAutoFit/>
          </a:bodyPr>
          <a:lstStyle/>
          <a:p>
            <a:r>
              <a:rPr lang="en-US" sz="1200" b="1" dirty="0"/>
              <a:t>Plug</a:t>
            </a:r>
            <a:r>
              <a:rPr lang="en-US" sz="1200" dirty="0"/>
              <a:t> in cable to Permanent </a:t>
            </a:r>
            <a:r>
              <a:rPr lang="en-US" sz="1200" u="sng" dirty="0"/>
              <a:t>Link</a:t>
            </a:r>
            <a:r>
              <a:rPr lang="en-US" sz="1200" dirty="0"/>
              <a:t> Adapter in the </a:t>
            </a:r>
            <a:r>
              <a:rPr lang="en-US" sz="1200" u="sng" dirty="0"/>
              <a:t>Local</a:t>
            </a:r>
            <a:r>
              <a:rPr lang="en-US" sz="1200" dirty="0"/>
              <a:t> Unit</a:t>
            </a:r>
          </a:p>
        </p:txBody>
      </p:sp>
      <p:sp>
        <p:nvSpPr>
          <p:cNvPr id="16" name="TextBox 15"/>
          <p:cNvSpPr txBox="1"/>
          <p:nvPr/>
        </p:nvSpPr>
        <p:spPr>
          <a:xfrm>
            <a:off x="10972800" y="3352800"/>
            <a:ext cx="1017036" cy="1015663"/>
          </a:xfrm>
          <a:prstGeom prst="rect">
            <a:avLst/>
          </a:prstGeom>
          <a:noFill/>
        </p:spPr>
        <p:txBody>
          <a:bodyPr wrap="square" rtlCol="0">
            <a:spAutoFit/>
          </a:bodyPr>
          <a:lstStyle/>
          <a:p>
            <a:pPr algn="r"/>
            <a:r>
              <a:rPr lang="en-US" sz="1200" b="1" dirty="0"/>
              <a:t>Plug</a:t>
            </a:r>
            <a:r>
              <a:rPr lang="en-US" sz="1200" dirty="0"/>
              <a:t> in cable to </a:t>
            </a:r>
            <a:r>
              <a:rPr lang="en-US" sz="1200" u="sng" dirty="0"/>
              <a:t>Channel</a:t>
            </a:r>
            <a:r>
              <a:rPr lang="en-US" sz="1200" dirty="0"/>
              <a:t> Adapter in the </a:t>
            </a:r>
            <a:r>
              <a:rPr lang="en-US" sz="1200" u="sng" dirty="0"/>
              <a:t>Remote</a:t>
            </a:r>
            <a:r>
              <a:rPr lang="en-US" sz="1200" dirty="0"/>
              <a:t> Unit</a:t>
            </a:r>
          </a:p>
        </p:txBody>
      </p:sp>
      <p:pic>
        <p:nvPicPr>
          <p:cNvPr id="2" name="Picture 1"/>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8798" y1="13905" x2="17962" y2="12327"/>
                        <a14:foregroundMark x1="11144" y1="11834" x2="11144" y2="11834"/>
                        <a14:foregroundMark x1="11877" y1="11243" x2="19135" y2="9270"/>
                        <a14:foregroundMark x1="25147" y1="8580" x2="31891" y2="8679"/>
                        <a14:foregroundMark x1="25953" y1="10552" x2="31672" y2="10750"/>
                        <a14:foregroundMark x1="11290" y1="10651" x2="16422" y2="9369"/>
                        <a14:foregroundMark x1="60777" y1="9665" x2="61584" y2="8876"/>
                        <a14:backgroundMark x1="953" y1="54241" x2="5938" y2="51282"/>
                        <a14:backgroundMark x1="953" y1="58679" x2="7991" y2="53452"/>
                        <a14:backgroundMark x1="4399" y1="2564" x2="4032" y2="14497"/>
                        <a14:backgroundMark x1="86804" y1="97732" x2="97727" y2="94872"/>
                        <a14:backgroundMark x1="94428" y1="85897" x2="99267" y2="88560"/>
                        <a14:backgroundMark x1="46554" y1="40533" x2="47214" y2="56805"/>
                        <a14:backgroundMark x1="51466" y1="43294" x2="50953" y2="46548"/>
                        <a14:backgroundMark x1="46554" y1="62623" x2="51613" y2="81953"/>
                        <a14:backgroundMark x1="49707" y1="81065" x2="51979" y2="97239"/>
                        <a14:backgroundMark x1="83798" y1="51874" x2="83358" y2="88856"/>
                        <a14:backgroundMark x1="71114" y1="71696" x2="78592" y2="91815"/>
                        <a14:backgroundMark x1="57258" y1="75542" x2="62023" y2="79684"/>
                        <a14:backgroundMark x1="61144" y1="73669" x2="61584" y2="77416"/>
                        <a14:backgroundMark x1="65029" y1="72485" x2="65029" y2="73570"/>
                        <a14:backgroundMark x1="16276" y1="63905" x2="20381" y2="89546"/>
                        <a14:backgroundMark x1="19648" y1="72584" x2="41276" y2="86982"/>
                        <a14:backgroundMark x1="26026" y1="73077" x2="39663" y2="71795"/>
                        <a14:backgroundMark x1="23387" y1="72682" x2="38783" y2="69329"/>
                        <a14:backgroundMark x1="40909" y1="61834" x2="40982" y2="69527"/>
                      </a14:backgroundRemoval>
                    </a14:imgEffect>
                  </a14:imgLayer>
                </a14:imgProps>
              </a:ext>
            </a:extLst>
          </a:blip>
          <a:stretch>
            <a:fillRect/>
          </a:stretch>
        </p:blipFill>
        <p:spPr>
          <a:xfrm>
            <a:off x="8915400" y="3581400"/>
            <a:ext cx="2255040" cy="1676400"/>
          </a:xfrm>
          <a:prstGeom prst="rect">
            <a:avLst/>
          </a:prstGeom>
        </p:spPr>
      </p:pic>
      <p:sp>
        <p:nvSpPr>
          <p:cNvPr id="9" name="TextBox 8"/>
          <p:cNvSpPr txBox="1"/>
          <p:nvPr/>
        </p:nvSpPr>
        <p:spPr>
          <a:xfrm>
            <a:off x="2362200" y="533400"/>
            <a:ext cx="3418500" cy="615553"/>
          </a:xfrm>
          <a:prstGeom prst="rect">
            <a:avLst/>
          </a:prstGeom>
          <a:noFill/>
        </p:spPr>
        <p:txBody>
          <a:bodyPr wrap="none" rtlCol="0">
            <a:spAutoFit/>
          </a:bodyPr>
          <a:lstStyle/>
          <a:p>
            <a:r>
              <a:rPr lang="en-US" sz="2000" dirty="0"/>
              <a:t>Check that units are connected</a:t>
            </a:r>
          </a:p>
          <a:p>
            <a:r>
              <a:rPr lang="en-US" sz="1400" dirty="0"/>
              <a:t>(red phone on each unit)</a:t>
            </a:r>
            <a:endParaRPr lang="en-US" sz="2000" dirty="0"/>
          </a:p>
        </p:txBody>
      </p:sp>
      <p:cxnSp>
        <p:nvCxnSpPr>
          <p:cNvPr id="12" name="Straight Arrow Connector 11"/>
          <p:cNvCxnSpPr/>
          <p:nvPr/>
        </p:nvCxnSpPr>
        <p:spPr>
          <a:xfrm flipH="1">
            <a:off x="2827176" y="838200"/>
            <a:ext cx="525624" cy="94394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352800" y="838200"/>
            <a:ext cx="2320212" cy="106524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391400" y="6172200"/>
            <a:ext cx="2082621" cy="369332"/>
          </a:xfrm>
          <a:prstGeom prst="rect">
            <a:avLst/>
          </a:prstGeom>
          <a:noFill/>
        </p:spPr>
        <p:txBody>
          <a:bodyPr wrap="none" rtlCol="0">
            <a:spAutoFit/>
          </a:bodyPr>
          <a:lstStyle/>
          <a:p>
            <a:r>
              <a:rPr lang="en-US" dirty="0"/>
              <a:t>Cable included in kit</a:t>
            </a:r>
          </a:p>
        </p:txBody>
      </p:sp>
      <p:sp>
        <p:nvSpPr>
          <p:cNvPr id="22" name="TextBox 21"/>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pic>
        <p:nvPicPr>
          <p:cNvPr id="3" name="qov672tMY50"/>
          <p:cNvPicPr>
            <a:picLocks noRot="1" noChangeAspect="1"/>
          </p:cNvPicPr>
          <p:nvPr>
            <a:videoFile r:link="rId1"/>
          </p:nvPr>
        </p:nvPicPr>
        <p:blipFill>
          <a:blip r:embed="rId9"/>
          <a:stretch>
            <a:fillRect/>
          </a:stretch>
        </p:blipFill>
        <p:spPr>
          <a:xfrm>
            <a:off x="7696200" y="1143000"/>
            <a:ext cx="3657600" cy="2057400"/>
          </a:xfrm>
          <a:prstGeom prst="rect">
            <a:avLst/>
          </a:prstGeom>
        </p:spPr>
      </p:pic>
      <p:pic>
        <p:nvPicPr>
          <p:cNvPr id="23" name="Picture 22">
            <a:hlinkClick r:id="" action="ppaction://hlinkshowjump?jump=nextslide"/>
            <a:hlinkHover r:id="" action="ppaction://noaction" highlightClick="1"/>
          </p:cNvPr>
          <p:cNvPicPr>
            <a:picLocks noChangeAspect="1"/>
          </p:cNvPicPr>
          <p:nvPr/>
        </p:nvPicPr>
        <p:blipFill>
          <a:blip r:embed="rId10"/>
          <a:stretch>
            <a:fillRect/>
          </a:stretch>
        </p:blipFill>
        <p:spPr>
          <a:xfrm>
            <a:off x="5791200" y="609600"/>
            <a:ext cx="780489" cy="348022"/>
          </a:xfrm>
          <a:prstGeom prst="rect">
            <a:avLst/>
          </a:prstGeom>
        </p:spPr>
      </p:pic>
    </p:spTree>
    <p:extLst>
      <p:ext uri="{BB962C8B-B14F-4D97-AF65-F5344CB8AC3E}">
        <p14:creationId xmlns:p14="http://schemas.microsoft.com/office/powerpoint/2010/main" val="338057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8" name="Picture 7"/>
          <p:cNvPicPr>
            <a:picLocks noChangeAspect="1"/>
          </p:cNvPicPr>
          <p:nvPr/>
        </p:nvPicPr>
        <p:blipFill>
          <a:blip r:embed="rId3"/>
          <a:stretch>
            <a:fillRect/>
          </a:stretch>
        </p:blipFill>
        <p:spPr>
          <a:xfrm>
            <a:off x="1882982" y="1810765"/>
            <a:ext cx="1219981" cy="2049202"/>
          </a:xfrm>
          <a:prstGeom prst="rect">
            <a:avLst/>
          </a:prstGeom>
        </p:spPr>
      </p:pic>
      <p:pic>
        <p:nvPicPr>
          <p:cNvPr id="7" name="Picture 6"/>
          <p:cNvPicPr>
            <a:picLocks noChangeAspect="1"/>
          </p:cNvPicPr>
          <p:nvPr/>
        </p:nvPicPr>
        <p:blipFill>
          <a:blip r:embed="rId4"/>
          <a:stretch>
            <a:fillRect/>
          </a:stretch>
        </p:blipFill>
        <p:spPr>
          <a:xfrm>
            <a:off x="1874982" y="1819564"/>
            <a:ext cx="1219200" cy="2035558"/>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620000" y="3124200"/>
            <a:ext cx="3505200" cy="738664"/>
          </a:xfrm>
          <a:prstGeom prst="rect">
            <a:avLst/>
          </a:prstGeom>
          <a:noFill/>
        </p:spPr>
        <p:txBody>
          <a:bodyPr wrap="square" rtlCol="0">
            <a:spAutoFit/>
          </a:bodyPr>
          <a:lstStyle/>
          <a:p>
            <a:r>
              <a:rPr lang="en-US" sz="2400" b="1" dirty="0"/>
              <a:t>Press </a:t>
            </a:r>
            <a:r>
              <a:rPr lang="en-US" sz="2400" dirty="0"/>
              <a:t>the Tools</a:t>
            </a:r>
            <a:r>
              <a:rPr lang="en-US" dirty="0"/>
              <a:t> One Touch button on the Local Unit</a:t>
            </a:r>
          </a:p>
        </p:txBody>
      </p:sp>
      <p:sp>
        <p:nvSpPr>
          <p:cNvPr id="21" name="TextBox 20"/>
          <p:cNvSpPr txBox="1"/>
          <p:nvPr/>
        </p:nvSpPr>
        <p:spPr>
          <a:xfrm>
            <a:off x="2276669" y="5243804"/>
            <a:ext cx="663643" cy="369332"/>
          </a:xfrm>
          <a:prstGeom prst="rect">
            <a:avLst/>
          </a:prstGeom>
          <a:noFill/>
        </p:spPr>
        <p:txBody>
          <a:bodyPr wrap="none" rtlCol="0">
            <a:spAutoFit/>
          </a:bodyPr>
          <a:lstStyle/>
          <a:p>
            <a:r>
              <a:rPr lang="en-US" dirty="0"/>
              <a:t>Local</a:t>
            </a:r>
          </a:p>
        </p:txBody>
      </p:sp>
      <p:sp>
        <p:nvSpPr>
          <p:cNvPr id="22" name="TextBox 21"/>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
        <p:nvSpPr>
          <p:cNvPr id="20" name="Rectangle 19">
            <a:hlinkClick r:id="" action="ppaction://hlinkshowjump?jump=nextslide"/>
            <a:hlinkHover r:id="" action="ppaction://noaction" highlightClick="1"/>
          </p:cNvPr>
          <p:cNvSpPr/>
          <p:nvPr/>
        </p:nvSpPr>
        <p:spPr>
          <a:xfrm>
            <a:off x="2877348" y="3886200"/>
            <a:ext cx="210337" cy="25717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p:cNvSpPr/>
          <p:nvPr/>
        </p:nvSpPr>
        <p:spPr>
          <a:xfrm rot="10800000">
            <a:off x="3124200" y="3886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733800" y="38100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8923088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pic>
        <p:nvPicPr>
          <p:cNvPr id="8" name="Picture 7"/>
          <p:cNvPicPr>
            <a:picLocks noChangeAspect="1"/>
          </p:cNvPicPr>
          <p:nvPr/>
        </p:nvPicPr>
        <p:blipFill>
          <a:blip r:embed="rId4"/>
          <a:stretch>
            <a:fillRect/>
          </a:stretch>
        </p:blipFill>
        <p:spPr>
          <a:xfrm>
            <a:off x="1882982" y="1810765"/>
            <a:ext cx="1219981" cy="2049202"/>
          </a:xfrm>
          <a:prstGeom prst="rect">
            <a:avLst/>
          </a:prstGeom>
        </p:spPr>
      </p:pic>
      <p:pic>
        <p:nvPicPr>
          <p:cNvPr id="7" name="Picture 6"/>
          <p:cNvPicPr>
            <a:picLocks noChangeAspect="1"/>
          </p:cNvPicPr>
          <p:nvPr/>
        </p:nvPicPr>
        <p:blipFill>
          <a:blip r:embed="rId5"/>
          <a:stretch>
            <a:fillRect/>
          </a:stretch>
        </p:blipFill>
        <p:spPr>
          <a:xfrm>
            <a:off x="1874982" y="1819564"/>
            <a:ext cx="1219200" cy="2035558"/>
          </a:xfrm>
          <a:prstGeom prst="rect">
            <a:avLst/>
          </a:prstGeom>
        </p:spPr>
      </p:pic>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6"/>
          <a:srcRect t="5042"/>
          <a:stretch/>
        </p:blipFill>
        <p:spPr>
          <a:xfrm>
            <a:off x="1879926" y="1830217"/>
            <a:ext cx="1217838" cy="2032657"/>
          </a:xfrm>
          <a:prstGeom prst="rect">
            <a:avLst/>
          </a:prstGeom>
        </p:spPr>
      </p:pic>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473820" y="2677883"/>
            <a:ext cx="3993502" cy="2031325"/>
          </a:xfrm>
          <a:prstGeom prst="rect">
            <a:avLst/>
          </a:prstGeom>
          <a:noFill/>
        </p:spPr>
        <p:txBody>
          <a:bodyPr wrap="square" rtlCol="0">
            <a:spAutoFit/>
          </a:bodyPr>
          <a:lstStyle/>
          <a:p>
            <a:r>
              <a:rPr lang="en-US" b="1" dirty="0"/>
              <a:t>Press Set Reference</a:t>
            </a:r>
          </a:p>
          <a:p>
            <a:endParaRPr lang="en-US" dirty="0"/>
          </a:p>
          <a:p>
            <a:pPr marL="285750" indent="-285750">
              <a:buFont typeface="Arial" panose="020B0604020202020204" pitchFamily="34" charset="0"/>
              <a:buChar char="•"/>
            </a:pPr>
            <a:r>
              <a:rPr lang="en-US" dirty="0"/>
              <a:t>Set reference must be performed if Local and Remote units are being paired for the first time</a:t>
            </a:r>
          </a:p>
          <a:p>
            <a:pPr marL="285750" indent="-285750">
              <a:buFont typeface="Arial" panose="020B0604020202020204" pitchFamily="34" charset="0"/>
              <a:buChar char="•"/>
            </a:pPr>
            <a:r>
              <a:rPr lang="en-US" dirty="0"/>
              <a:t>Perform set reference when starting a project</a:t>
            </a:r>
          </a:p>
        </p:txBody>
      </p:sp>
      <p:pic>
        <p:nvPicPr>
          <p:cNvPr id="4" name="Picture 3"/>
          <p:cNvPicPr>
            <a:picLocks noChangeAspect="1"/>
          </p:cNvPicPr>
          <p:nvPr/>
        </p:nvPicPr>
        <p:blipFill>
          <a:blip r:embed="rId7"/>
          <a:stretch>
            <a:fillRect/>
          </a:stretch>
        </p:blipFill>
        <p:spPr>
          <a:xfrm>
            <a:off x="228600" y="228600"/>
            <a:ext cx="638708" cy="744739"/>
          </a:xfrm>
          <a:prstGeom prst="rect">
            <a:avLst/>
          </a:prstGeom>
        </p:spPr>
      </p:pic>
      <p:sp>
        <p:nvSpPr>
          <p:cNvPr id="23" name="TextBox 22"/>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
        <p:nvSpPr>
          <p:cNvPr id="12" name="Rectangle 11">
            <a:hlinkClick r:id="" action="ppaction://hlinkshowjump?jump=nextslide"/>
            <a:hlinkHover r:id="" action="ppaction://noaction" highlightClick="1"/>
          </p:cNvPr>
          <p:cNvSpPr/>
          <p:nvPr/>
        </p:nvSpPr>
        <p:spPr>
          <a:xfrm>
            <a:off x="1911225" y="1962538"/>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Right 13"/>
          <p:cNvSpPr/>
          <p:nvPr/>
        </p:nvSpPr>
        <p:spPr>
          <a:xfrm>
            <a:off x="1295400" y="1981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18965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0458847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77088" y="3890904"/>
            <a:ext cx="18005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391400" y="1524000"/>
            <a:ext cx="44196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Note the message says to connect the local to the remote with a channel and permanent link probe</a:t>
            </a:r>
          </a:p>
          <a:p>
            <a:pPr marL="285750" indent="-285750">
              <a:buFont typeface="Arial" panose="020B0604020202020204" pitchFamily="34" charset="0"/>
              <a:buChar char="•"/>
            </a:pPr>
            <a:r>
              <a:rPr lang="en-US" dirty="0"/>
              <a:t>These are the probes, and this step has already been done a few slides ago when we verified the units were connected</a:t>
            </a:r>
          </a:p>
        </p:txBody>
      </p:sp>
      <p:pic>
        <p:nvPicPr>
          <p:cNvPr id="2" name="Picture 1"/>
          <p:cNvPicPr>
            <a:picLocks noChangeAspect="1"/>
          </p:cNvPicPr>
          <p:nvPr/>
        </p:nvPicPr>
        <p:blipFill>
          <a:blip r:embed="rId3"/>
          <a:stretch>
            <a:fillRect/>
          </a:stretch>
        </p:blipFill>
        <p:spPr>
          <a:xfrm>
            <a:off x="1879924" y="1823746"/>
            <a:ext cx="1217769" cy="2039127"/>
          </a:xfrm>
          <a:prstGeom prst="rect">
            <a:avLst/>
          </a:prstGeom>
        </p:spPr>
      </p:pic>
      <p:pic>
        <p:nvPicPr>
          <p:cNvPr id="11" name="Picture 10"/>
          <p:cNvPicPr>
            <a:picLocks noChangeAspect="1"/>
          </p:cNvPicPr>
          <p:nvPr/>
        </p:nvPicPr>
        <p:blipFill>
          <a:blip r:embed="rId4">
            <a:extLst>
              <a:ext uri="{BEBA8EAE-BF5A-486C-A8C5-ECC9F3942E4B}">
                <a14:imgProps xmlns:a14="http://schemas.microsoft.com/office/drawing/2010/main">
                  <a14:imgLayer r:embed="rId5">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8272278" y="3362489"/>
            <a:ext cx="1240473" cy="1032340"/>
          </a:xfrm>
          <a:prstGeom prst="rect">
            <a:avLst/>
          </a:prstGeom>
        </p:spPr>
      </p:pic>
      <p:pic>
        <p:nvPicPr>
          <p:cNvPr id="12" name="Picture 11"/>
          <p:cNvPicPr>
            <a:picLocks noChangeAspect="1"/>
          </p:cNvPicPr>
          <p:nvPr/>
        </p:nvPicPr>
        <p:blipFill>
          <a:blip r:embed="rId6">
            <a:extLst>
              <a:ext uri="{BEBA8EAE-BF5A-486C-A8C5-ECC9F3942E4B}">
                <a14:imgProps xmlns:a14="http://schemas.microsoft.com/office/drawing/2010/main">
                  <a14:imgLayer r:embed="rId7">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555262" y="3269724"/>
            <a:ext cx="1492930" cy="1198088"/>
          </a:xfrm>
          <a:prstGeom prst="rect">
            <a:avLst/>
          </a:prstGeom>
        </p:spPr>
      </p:pic>
      <p:sp>
        <p:nvSpPr>
          <p:cNvPr id="4" name="TextBox 3"/>
          <p:cNvSpPr txBox="1"/>
          <p:nvPr/>
        </p:nvSpPr>
        <p:spPr>
          <a:xfrm>
            <a:off x="8147181" y="4281198"/>
            <a:ext cx="1171603" cy="369332"/>
          </a:xfrm>
          <a:prstGeom prst="rect">
            <a:avLst/>
          </a:prstGeom>
          <a:noFill/>
        </p:spPr>
        <p:txBody>
          <a:bodyPr wrap="none" rtlCol="0">
            <a:spAutoFit/>
          </a:bodyPr>
          <a:lstStyle/>
          <a:p>
            <a:r>
              <a:rPr lang="en-US" dirty="0"/>
              <a:t>Link probe</a:t>
            </a:r>
          </a:p>
        </p:txBody>
      </p:sp>
      <p:sp>
        <p:nvSpPr>
          <p:cNvPr id="14" name="TextBox 13"/>
          <p:cNvSpPr txBox="1"/>
          <p:nvPr/>
        </p:nvSpPr>
        <p:spPr>
          <a:xfrm>
            <a:off x="9484569" y="4284308"/>
            <a:ext cx="1562735" cy="369332"/>
          </a:xfrm>
          <a:prstGeom prst="rect">
            <a:avLst/>
          </a:prstGeom>
          <a:noFill/>
        </p:spPr>
        <p:txBody>
          <a:bodyPr wrap="none" rtlCol="0">
            <a:spAutoFit/>
          </a:bodyPr>
          <a:lstStyle/>
          <a:p>
            <a:r>
              <a:rPr lang="en-US" dirty="0"/>
              <a:t>Channel probe</a:t>
            </a:r>
          </a:p>
        </p:txBody>
      </p:sp>
      <p:sp>
        <p:nvSpPr>
          <p:cNvPr id="5" name="Rectangle 4"/>
          <p:cNvSpPr/>
          <p:nvPr/>
        </p:nvSpPr>
        <p:spPr>
          <a:xfrm>
            <a:off x="7962485" y="4726349"/>
            <a:ext cx="3114892" cy="369332"/>
          </a:xfrm>
          <a:prstGeom prst="rect">
            <a:avLst/>
          </a:prstGeom>
        </p:spPr>
        <p:txBody>
          <a:bodyPr wrap="none">
            <a:spAutoFit/>
          </a:bodyPr>
          <a:lstStyle/>
          <a:p>
            <a:r>
              <a:rPr lang="en-US" b="1" dirty="0"/>
              <a:t>Press</a:t>
            </a:r>
            <a:r>
              <a:rPr lang="en-US" dirty="0"/>
              <a:t>         to start set reference</a:t>
            </a:r>
          </a:p>
        </p:txBody>
      </p:sp>
      <p:pic>
        <p:nvPicPr>
          <p:cNvPr id="9" name="Picture 8"/>
          <p:cNvPicPr>
            <a:picLocks noChangeAspect="1"/>
          </p:cNvPicPr>
          <p:nvPr/>
        </p:nvPicPr>
        <p:blipFill>
          <a:blip r:embed="rId8"/>
          <a:stretch>
            <a:fillRect/>
          </a:stretch>
        </p:blipFill>
        <p:spPr>
          <a:xfrm>
            <a:off x="8603992" y="4820139"/>
            <a:ext cx="342900" cy="219075"/>
          </a:xfrm>
          <a:prstGeom prst="rect">
            <a:avLst/>
          </a:prstGeom>
        </p:spPr>
      </p:pic>
      <p:pic>
        <p:nvPicPr>
          <p:cNvPr id="23" name="Picture 22"/>
          <p:cNvPicPr>
            <a:picLocks noChangeAspect="1"/>
          </p:cNvPicPr>
          <p:nvPr/>
        </p:nvPicPr>
        <p:blipFill>
          <a:blip r:embed="rId9"/>
          <a:stretch>
            <a:fillRect/>
          </a:stretch>
        </p:blipFill>
        <p:spPr>
          <a:xfrm>
            <a:off x="4860204" y="1849648"/>
            <a:ext cx="1189614" cy="2048433"/>
          </a:xfrm>
          <a:prstGeom prst="rect">
            <a:avLst/>
          </a:prstGeom>
        </p:spPr>
      </p:pic>
      <p:sp>
        <p:nvSpPr>
          <p:cNvPr id="24" name="TextBox 23"/>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
        <p:nvSpPr>
          <p:cNvPr id="16" name="Rectangle 15">
            <a:hlinkClick r:id="" action="ppaction://hlinkshowjump?jump=nextslide"/>
            <a:hlinkHover r:id="" action="ppaction://noaction" highlightClick="1"/>
          </p:cNvPr>
          <p:cNvSpPr/>
          <p:nvPr/>
        </p:nvSpPr>
        <p:spPr>
          <a:xfrm>
            <a:off x="2707262" y="3581400"/>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657600" y="3581400"/>
            <a:ext cx="812800" cy="369332"/>
          </a:xfrm>
          <a:prstGeom prst="rect">
            <a:avLst/>
          </a:prstGeom>
        </p:spPr>
        <p:txBody>
          <a:bodyPr wrap="square">
            <a:spAutoFit/>
          </a:bodyPr>
          <a:lstStyle/>
          <a:p>
            <a:r>
              <a:rPr lang="en-US" b="1" dirty="0"/>
              <a:t>Press</a:t>
            </a:r>
            <a:endParaRPr lang="en-US" dirty="0"/>
          </a:p>
        </p:txBody>
      </p:sp>
    </p:spTree>
    <p:extLst>
      <p:ext uri="{BB962C8B-B14F-4D97-AF65-F5344CB8AC3E}">
        <p14:creationId xmlns:p14="http://schemas.microsoft.com/office/powerpoint/2010/main" val="3672964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1879924" y="1823746"/>
            <a:ext cx="1217769" cy="2039127"/>
          </a:xfrm>
          <a:prstGeom prst="rect">
            <a:avLst/>
          </a:prstGeom>
        </p:spPr>
      </p:pic>
      <p:sp>
        <p:nvSpPr>
          <p:cNvPr id="5" name="Rectangle 4"/>
          <p:cNvSpPr/>
          <p:nvPr/>
        </p:nvSpPr>
        <p:spPr>
          <a:xfrm>
            <a:off x="7239000" y="2667000"/>
            <a:ext cx="4221092" cy="369332"/>
          </a:xfrm>
          <a:prstGeom prst="rect">
            <a:avLst/>
          </a:prstGeom>
        </p:spPr>
        <p:txBody>
          <a:bodyPr wrap="none">
            <a:spAutoFit/>
          </a:bodyPr>
          <a:lstStyle/>
          <a:p>
            <a:r>
              <a:rPr lang="en-US" dirty="0"/>
              <a:t>Test takes about 20 seconds to complete…</a:t>
            </a:r>
          </a:p>
        </p:txBody>
      </p:sp>
      <p:pic>
        <p:nvPicPr>
          <p:cNvPr id="15" name="Picture 14"/>
          <p:cNvPicPr>
            <a:picLocks noChangeAspect="1"/>
          </p:cNvPicPr>
          <p:nvPr/>
        </p:nvPicPr>
        <p:blipFill>
          <a:blip r:embed="rId5"/>
          <a:stretch>
            <a:fillRect/>
          </a:stretch>
        </p:blipFill>
        <p:spPr>
          <a:xfrm>
            <a:off x="1879924" y="1823746"/>
            <a:ext cx="1217769" cy="2039127"/>
          </a:xfrm>
          <a:prstGeom prst="rect">
            <a:avLst/>
          </a:prstGeom>
        </p:spPr>
      </p:pic>
      <p:pic>
        <p:nvPicPr>
          <p:cNvPr id="19" name="Picture 18"/>
          <p:cNvPicPr>
            <a:picLocks noChangeAspect="1"/>
          </p:cNvPicPr>
          <p:nvPr/>
        </p:nvPicPr>
        <p:blipFill>
          <a:blip r:embed="rId6"/>
          <a:stretch>
            <a:fillRect/>
          </a:stretch>
        </p:blipFill>
        <p:spPr>
          <a:xfrm>
            <a:off x="4847059" y="1828703"/>
            <a:ext cx="1217225" cy="2071493"/>
          </a:xfrm>
          <a:prstGeom prst="rect">
            <a:avLst/>
          </a:prstGeom>
        </p:spPr>
      </p:pic>
      <p:sp>
        <p:nvSpPr>
          <p:cNvPr id="20" name="TextBox 19"/>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Tree>
    <p:extLst>
      <p:ext uri="{BB962C8B-B14F-4D97-AF65-F5344CB8AC3E}">
        <p14:creationId xmlns:p14="http://schemas.microsoft.com/office/powerpoint/2010/main" val="105447436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543800" y="1066800"/>
            <a:ext cx="3666931" cy="2031325"/>
          </a:xfrm>
          <a:prstGeom prst="rect">
            <a:avLst/>
          </a:prstGeom>
          <a:noFill/>
        </p:spPr>
        <p:txBody>
          <a:bodyPr wrap="square" rtlCol="0">
            <a:spAutoFit/>
          </a:bodyPr>
          <a:lstStyle/>
          <a:p>
            <a:pPr marL="285750" indent="-285750">
              <a:buFont typeface="Arial" panose="020B0604020202020204" pitchFamily="34" charset="0"/>
              <a:buChar char="•"/>
            </a:pPr>
            <a:r>
              <a:rPr lang="en-US" dirty="0"/>
              <a:t>Note that both the local and </a:t>
            </a:r>
            <a:r>
              <a:rPr lang="en-US" u="sng" dirty="0"/>
              <a:t>remote</a:t>
            </a:r>
            <a:r>
              <a:rPr lang="en-US" dirty="0"/>
              <a:t> units provide test status</a:t>
            </a:r>
          </a:p>
          <a:p>
            <a:pPr marL="285750" indent="-285750">
              <a:buFont typeface="Arial" panose="020B0604020202020204" pitchFamily="34" charset="0"/>
              <a:buChar char="•"/>
            </a:pPr>
            <a:r>
              <a:rPr lang="en-US" dirty="0"/>
              <a:t>In this case, we have a message that says, “Set Reference Success”</a:t>
            </a:r>
          </a:p>
          <a:p>
            <a:pPr marL="285750" indent="-285750">
              <a:buFont typeface="Arial" panose="020B0604020202020204" pitchFamily="34" charset="0"/>
              <a:buChar char="•"/>
            </a:pPr>
            <a:r>
              <a:rPr lang="en-US" dirty="0"/>
              <a:t>Set reference is done</a:t>
            </a:r>
          </a:p>
          <a:p>
            <a:pPr marL="285750" indent="-285750">
              <a:buFont typeface="Arial" panose="020B0604020202020204" pitchFamily="34" charset="0"/>
              <a:buChar char="•"/>
            </a:pPr>
            <a:r>
              <a:rPr lang="en-US" dirty="0"/>
              <a:t>Now you are ready to perform </a:t>
            </a:r>
            <a:r>
              <a:rPr lang="en-US" dirty="0" err="1"/>
              <a:t>Autotest</a:t>
            </a:r>
            <a:r>
              <a:rPr lang="en-US" dirty="0"/>
              <a:t> – your first cable test!</a:t>
            </a:r>
          </a:p>
        </p:txBody>
      </p:sp>
      <p:pic>
        <p:nvPicPr>
          <p:cNvPr id="17" name="Picture 16"/>
          <p:cNvPicPr>
            <a:picLocks noChangeAspect="1"/>
          </p:cNvPicPr>
          <p:nvPr/>
        </p:nvPicPr>
        <p:blipFill>
          <a:blip r:embed="rId4"/>
          <a:stretch>
            <a:fillRect/>
          </a:stretch>
        </p:blipFill>
        <p:spPr>
          <a:xfrm>
            <a:off x="4851628" y="1828607"/>
            <a:ext cx="1211054" cy="2071590"/>
          </a:xfrm>
          <a:prstGeom prst="rect">
            <a:avLst/>
          </a:prstGeom>
        </p:spPr>
      </p:pic>
      <p:pic>
        <p:nvPicPr>
          <p:cNvPr id="18" name="Picture 17"/>
          <p:cNvPicPr>
            <a:picLocks noChangeAspect="1"/>
          </p:cNvPicPr>
          <p:nvPr/>
        </p:nvPicPr>
        <p:blipFill>
          <a:blip r:embed="rId5"/>
          <a:stretch>
            <a:fillRect/>
          </a:stretch>
        </p:blipFill>
        <p:spPr>
          <a:xfrm>
            <a:off x="1878272" y="1822289"/>
            <a:ext cx="1220262" cy="2049916"/>
          </a:xfrm>
          <a:prstGeom prst="rect">
            <a:avLst/>
          </a:prstGeom>
        </p:spPr>
      </p:pic>
      <p:sp>
        <p:nvSpPr>
          <p:cNvPr id="20" name="TextBox 19"/>
          <p:cNvSpPr txBox="1"/>
          <p:nvPr/>
        </p:nvSpPr>
        <p:spPr>
          <a:xfrm>
            <a:off x="1981200" y="152400"/>
            <a:ext cx="4288995" cy="369332"/>
          </a:xfrm>
          <a:prstGeom prst="rect">
            <a:avLst/>
          </a:prstGeom>
          <a:noFill/>
        </p:spPr>
        <p:txBody>
          <a:bodyPr wrap="none" rtlCol="0">
            <a:spAutoFit/>
          </a:bodyPr>
          <a:lstStyle/>
          <a:p>
            <a:r>
              <a:rPr lang="en-US" dirty="0"/>
              <a:t>Getting Started – Perform set reference test</a:t>
            </a:r>
          </a:p>
        </p:txBody>
      </p:sp>
      <p:sp>
        <p:nvSpPr>
          <p:cNvPr id="2" name="Rectangle 1"/>
          <p:cNvSpPr/>
          <p:nvPr/>
        </p:nvSpPr>
        <p:spPr>
          <a:xfrm>
            <a:off x="7924800" y="3505200"/>
            <a:ext cx="2590800" cy="523220"/>
          </a:xfrm>
          <a:prstGeom prst="rect">
            <a:avLst/>
          </a:prstGeom>
        </p:spPr>
        <p:txBody>
          <a:bodyPr wrap="square">
            <a:spAutoFit/>
          </a:bodyPr>
          <a:lstStyle/>
          <a:p>
            <a:r>
              <a:rPr lang="en-US" sz="1400" dirty="0"/>
              <a:t>See this video for more info on performing a Set Reference Test</a:t>
            </a:r>
          </a:p>
        </p:txBody>
      </p:sp>
      <p:pic>
        <p:nvPicPr>
          <p:cNvPr id="4" name="u0PU2HGYxoM"/>
          <p:cNvPicPr>
            <a:picLocks noRot="1" noChangeAspect="1"/>
          </p:cNvPicPr>
          <p:nvPr>
            <a:videoFile r:link="rId1"/>
          </p:nvPr>
        </p:nvPicPr>
        <p:blipFill>
          <a:blip r:embed="rId6"/>
          <a:stretch>
            <a:fillRect/>
          </a:stretch>
        </p:blipFill>
        <p:spPr>
          <a:xfrm>
            <a:off x="7315200" y="4038600"/>
            <a:ext cx="3657600" cy="2057400"/>
          </a:xfrm>
          <a:prstGeom prst="rect">
            <a:avLst/>
          </a:prstGeom>
        </p:spPr>
      </p:pic>
      <p:pic>
        <p:nvPicPr>
          <p:cNvPr id="12" name="Picture 11">
            <a:hlinkClick r:id="" action="ppaction://hlinkshowjump?jump=nextslide"/>
            <a:hlinkHover r:id="" action="ppaction://noaction" highlightClick="1"/>
          </p:cNvPr>
          <p:cNvPicPr>
            <a:picLocks noChangeAspect="1"/>
          </p:cNvPicPr>
          <p:nvPr/>
        </p:nvPicPr>
        <p:blipFill>
          <a:blip r:embed="rId7"/>
          <a:stretch>
            <a:fillRect/>
          </a:stretch>
        </p:blipFill>
        <p:spPr>
          <a:xfrm>
            <a:off x="10439400" y="3080978"/>
            <a:ext cx="780489" cy="348022"/>
          </a:xfrm>
          <a:prstGeom prst="rect">
            <a:avLst/>
          </a:prstGeom>
        </p:spPr>
      </p:pic>
    </p:spTree>
    <p:extLst>
      <p:ext uri="{BB962C8B-B14F-4D97-AF65-F5344CB8AC3E}">
        <p14:creationId xmlns:p14="http://schemas.microsoft.com/office/powerpoint/2010/main" val="15460704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7141029" y="1219201"/>
            <a:ext cx="4811486" cy="4247317"/>
          </a:xfrm>
          <a:prstGeom prst="rect">
            <a:avLst/>
          </a:prstGeom>
          <a:noFill/>
        </p:spPr>
        <p:txBody>
          <a:bodyPr wrap="square" rtlCol="0">
            <a:spAutoFit/>
          </a:bodyPr>
          <a:lstStyle/>
          <a:p>
            <a:r>
              <a:rPr lang="en-US" dirty="0"/>
              <a:t>Getting started</a:t>
            </a:r>
          </a:p>
          <a:p>
            <a:pPr marL="342900" indent="-342900">
              <a:buFont typeface="+mj-lt"/>
              <a:buAutoNum type="arabicPeriod"/>
            </a:pPr>
            <a:r>
              <a:rPr lang="en-US" dirty="0"/>
              <a:t>Personalize your system settings</a:t>
            </a:r>
          </a:p>
          <a:p>
            <a:pPr marL="800100" lvl="1" indent="-342900">
              <a:buFont typeface="Arial" panose="020B0604020202020204" pitchFamily="34" charset="0"/>
              <a:buChar char="•"/>
            </a:pPr>
            <a:r>
              <a:rPr lang="en-US" dirty="0"/>
              <a:t>Sound on/off, English/Metric, auto power off interval</a:t>
            </a:r>
          </a:p>
          <a:p>
            <a:pPr marL="342900" indent="-342900">
              <a:buFont typeface="+mj-lt"/>
              <a:buAutoNum type="arabicPeriod"/>
            </a:pPr>
            <a:r>
              <a:rPr lang="en-US" dirty="0"/>
              <a:t>Setup a project</a:t>
            </a:r>
          </a:p>
          <a:p>
            <a:pPr marL="800100" lvl="1" indent="-342900">
              <a:buFont typeface="Arial" panose="020B0604020202020204" pitchFamily="34" charset="0"/>
              <a:buChar char="•"/>
            </a:pPr>
            <a:r>
              <a:rPr lang="en-US" dirty="0"/>
              <a:t>Site, user name, create cable labeling scheme or select your pre-configured List-based testing scheme create with the PC software</a:t>
            </a:r>
          </a:p>
          <a:p>
            <a:pPr marL="342900" indent="-342900">
              <a:buFont typeface="+mj-lt"/>
              <a:buAutoNum type="arabicPeriod"/>
            </a:pPr>
            <a:r>
              <a:rPr lang="en-US" dirty="0"/>
              <a:t>Setup your test to be performed</a:t>
            </a:r>
          </a:p>
          <a:p>
            <a:pPr marL="800100" lvl="1" indent="-342900">
              <a:buFont typeface="Arial" panose="020B0604020202020204" pitchFamily="34" charset="0"/>
              <a:buChar char="•"/>
            </a:pPr>
            <a:r>
              <a:rPr lang="en-US" dirty="0"/>
              <a:t>TIA CAT 5e, CAT 6, CAT 6A…</a:t>
            </a:r>
          </a:p>
          <a:p>
            <a:pPr marL="342900" indent="-342900">
              <a:buFont typeface="+mj-lt"/>
              <a:buAutoNum type="arabicPeriod"/>
            </a:pPr>
            <a:r>
              <a:rPr lang="en-US" dirty="0"/>
              <a:t>Perform a set reference test to eliminate losses in test cable from impacting test results</a:t>
            </a:r>
          </a:p>
          <a:p>
            <a:pPr marL="342900" indent="-342900">
              <a:buFont typeface="+mj-lt"/>
              <a:buAutoNum type="arabicPeriod"/>
            </a:pPr>
            <a:r>
              <a:rPr lang="en-US" dirty="0"/>
              <a:t>Run your first test using </a:t>
            </a:r>
            <a:r>
              <a:rPr lang="en-US" dirty="0" err="1"/>
              <a:t>Autotest</a:t>
            </a:r>
            <a:endParaRPr lang="en-US" dirty="0"/>
          </a:p>
          <a:p>
            <a:pPr marL="285750" indent="-285750">
              <a:buFont typeface="Arial" panose="020B0604020202020204" pitchFamily="34" charset="0"/>
              <a:buChar char="•"/>
            </a:pPr>
            <a:endParaRPr lang="en-US" dirty="0"/>
          </a:p>
        </p:txBody>
      </p:sp>
      <p:sp>
        <p:nvSpPr>
          <p:cNvPr id="11" name="Rectangle 10"/>
          <p:cNvSpPr/>
          <p:nvPr/>
        </p:nvSpPr>
        <p:spPr>
          <a:xfrm>
            <a:off x="7152640" y="1544318"/>
            <a:ext cx="4799874" cy="3332481"/>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sp>
        <p:nvSpPr>
          <p:cNvPr id="2" name="TextBox 1"/>
          <p:cNvSpPr txBox="1"/>
          <p:nvPr/>
        </p:nvSpPr>
        <p:spPr>
          <a:xfrm>
            <a:off x="6096000" y="5791200"/>
            <a:ext cx="4940968" cy="369332"/>
          </a:xfrm>
          <a:prstGeom prst="rect">
            <a:avLst/>
          </a:prstGeom>
          <a:noFill/>
        </p:spPr>
        <p:txBody>
          <a:bodyPr wrap="none" rtlCol="0">
            <a:spAutoFit/>
          </a:bodyPr>
          <a:lstStyle/>
          <a:p>
            <a:r>
              <a:rPr lang="en-US" dirty="0"/>
              <a:t>First, let’s look at the Adapter or Probes to be used</a:t>
            </a:r>
          </a:p>
        </p:txBody>
      </p:sp>
      <p:pic>
        <p:nvPicPr>
          <p:cNvPr id="3" name="Picture 2"/>
          <p:cNvPicPr>
            <a:picLocks noChangeAspect="1"/>
          </p:cNvPicPr>
          <p:nvPr/>
        </p:nvPicPr>
        <p:blipFill>
          <a:blip r:embed="rId4"/>
          <a:stretch>
            <a:fillRect/>
          </a:stretch>
        </p:blipFill>
        <p:spPr>
          <a:xfrm>
            <a:off x="228600" y="152400"/>
            <a:ext cx="623888" cy="643283"/>
          </a:xfrm>
          <a:prstGeom prst="rect">
            <a:avLst/>
          </a:prstGeom>
        </p:spPr>
      </p:pic>
      <p:pic>
        <p:nvPicPr>
          <p:cNvPr id="12" name="Picture 11">
            <a:hlinkClick r:id="" action="ppaction://hlinkshowjump?jump=nextslide"/>
            <a:hlinkHover r:id="" action="ppaction://noaction" highlightClick="1"/>
          </p:cNvPr>
          <p:cNvPicPr>
            <a:picLocks noChangeAspect="1"/>
          </p:cNvPicPr>
          <p:nvPr/>
        </p:nvPicPr>
        <p:blipFill>
          <a:blip r:embed="rId5"/>
          <a:stretch>
            <a:fillRect/>
          </a:stretch>
        </p:blipFill>
        <p:spPr>
          <a:xfrm>
            <a:off x="10972800" y="5817972"/>
            <a:ext cx="780489" cy="348022"/>
          </a:xfrm>
          <a:prstGeom prst="rect">
            <a:avLst/>
          </a:prstGeom>
        </p:spPr>
      </p:pic>
      <p:sp>
        <p:nvSpPr>
          <p:cNvPr id="17" name="TextBox 16"/>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Tree>
    <p:extLst>
      <p:ext uri="{BB962C8B-B14F-4D97-AF65-F5344CB8AC3E}">
        <p14:creationId xmlns:p14="http://schemas.microsoft.com/office/powerpoint/2010/main" val="38330635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7141029" y="1219201"/>
            <a:ext cx="4811486" cy="3970318"/>
          </a:xfrm>
          <a:prstGeom prst="rect">
            <a:avLst/>
          </a:prstGeom>
          <a:noFill/>
        </p:spPr>
        <p:txBody>
          <a:bodyPr wrap="square" rtlCol="0">
            <a:spAutoFit/>
          </a:bodyPr>
          <a:lstStyle/>
          <a:p>
            <a:r>
              <a:rPr lang="en-US" dirty="0"/>
              <a:t>What it is:</a:t>
            </a:r>
          </a:p>
          <a:p>
            <a:pPr marL="285750" indent="-285750">
              <a:buFont typeface="Arial" panose="020B0604020202020204" pitchFamily="34" charset="0"/>
              <a:buChar char="•"/>
            </a:pPr>
            <a:r>
              <a:rPr lang="en-US" dirty="0"/>
              <a:t>With OneTouch </a:t>
            </a:r>
            <a:r>
              <a:rPr lang="en-US" dirty="0" err="1"/>
              <a:t>Autotest</a:t>
            </a:r>
            <a:r>
              <a:rPr lang="en-US" dirty="0"/>
              <a:t>, the cable test starts with all of your presets</a:t>
            </a:r>
          </a:p>
          <a:p>
            <a:pPr marL="285750" indent="-285750">
              <a:buFont typeface="Arial" panose="020B0604020202020204" pitchFamily="34" charset="0"/>
              <a:buChar char="•"/>
            </a:pPr>
            <a:r>
              <a:rPr lang="en-US" dirty="0"/>
              <a:t>With OneTouch </a:t>
            </a:r>
            <a:r>
              <a:rPr lang="en-US" dirty="0" err="1"/>
              <a:t>Autotest</a:t>
            </a:r>
            <a:r>
              <a:rPr lang="en-US" dirty="0"/>
              <a:t>, the cable label increments to the next cable, or with List-based testing, you can select the next cable from a list</a:t>
            </a:r>
          </a:p>
          <a:p>
            <a:pPr marL="285750" indent="-285750">
              <a:buFont typeface="Arial" panose="020B0604020202020204" pitchFamily="34" charset="0"/>
              <a:buChar char="•"/>
            </a:pPr>
            <a:r>
              <a:rPr lang="en-US" dirty="0"/>
              <a:t>When the test passes, it is automatically saved</a:t>
            </a:r>
          </a:p>
          <a:p>
            <a:endParaRPr lang="en-US" dirty="0"/>
          </a:p>
          <a:p>
            <a:r>
              <a:rPr lang="en-US" dirty="0"/>
              <a:t>Why you need it:</a:t>
            </a:r>
          </a:p>
          <a:p>
            <a:pPr marL="285750" indent="-285750">
              <a:buFont typeface="Arial" panose="020B0604020202020204" pitchFamily="34" charset="0"/>
              <a:buChar char="•"/>
            </a:pPr>
            <a:r>
              <a:rPr lang="en-US" dirty="0"/>
              <a:t>This is one of the most powerful tools of the WireXpert </a:t>
            </a:r>
            <a:r>
              <a:rPr lang="en-US" u="sng" dirty="0"/>
              <a:t>to help you get tests done fast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sp>
        <p:nvSpPr>
          <p:cNvPr id="2" name="TextBox 1"/>
          <p:cNvSpPr txBox="1"/>
          <p:nvPr/>
        </p:nvSpPr>
        <p:spPr>
          <a:xfrm>
            <a:off x="6096000" y="5791200"/>
            <a:ext cx="4940968" cy="369332"/>
          </a:xfrm>
          <a:prstGeom prst="rect">
            <a:avLst/>
          </a:prstGeom>
          <a:noFill/>
        </p:spPr>
        <p:txBody>
          <a:bodyPr wrap="none" rtlCol="0">
            <a:spAutoFit/>
          </a:bodyPr>
          <a:lstStyle/>
          <a:p>
            <a:r>
              <a:rPr lang="en-US" dirty="0"/>
              <a:t>First, let’s look at the Adapter or Probes to be used</a:t>
            </a:r>
          </a:p>
        </p:txBody>
      </p:sp>
      <p:pic>
        <p:nvPicPr>
          <p:cNvPr id="3" name="Picture 2"/>
          <p:cNvPicPr>
            <a:picLocks noChangeAspect="1"/>
          </p:cNvPicPr>
          <p:nvPr/>
        </p:nvPicPr>
        <p:blipFill>
          <a:blip r:embed="rId4"/>
          <a:stretch>
            <a:fillRect/>
          </a:stretch>
        </p:blipFill>
        <p:spPr>
          <a:xfrm>
            <a:off x="228600" y="152400"/>
            <a:ext cx="623888" cy="643283"/>
          </a:xfrm>
          <a:prstGeom prst="rect">
            <a:avLst/>
          </a:prstGeom>
        </p:spPr>
      </p:pic>
      <p:pic>
        <p:nvPicPr>
          <p:cNvPr id="12" name="Picture 11">
            <a:hlinkClick r:id="" action="ppaction://hlinkshowjump?jump=nextslide"/>
            <a:hlinkHover r:id="" action="ppaction://noaction" highlightClick="1"/>
          </p:cNvPr>
          <p:cNvPicPr>
            <a:picLocks noChangeAspect="1"/>
          </p:cNvPicPr>
          <p:nvPr/>
        </p:nvPicPr>
        <p:blipFill>
          <a:blip r:embed="rId5"/>
          <a:stretch>
            <a:fillRect/>
          </a:stretch>
        </p:blipFill>
        <p:spPr>
          <a:xfrm>
            <a:off x="10972800" y="5817972"/>
            <a:ext cx="780489" cy="348022"/>
          </a:xfrm>
          <a:prstGeom prst="rect">
            <a:avLst/>
          </a:prstGeom>
        </p:spPr>
      </p:pic>
      <p:sp>
        <p:nvSpPr>
          <p:cNvPr id="17" name="TextBox 16"/>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Tree>
    <p:extLst>
      <p:ext uri="{BB962C8B-B14F-4D97-AF65-F5344CB8AC3E}">
        <p14:creationId xmlns:p14="http://schemas.microsoft.com/office/powerpoint/2010/main" val="37308340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sp>
        <p:nvSpPr>
          <p:cNvPr id="2" name="TextBox 1"/>
          <p:cNvSpPr txBox="1"/>
          <p:nvPr/>
        </p:nvSpPr>
        <p:spPr>
          <a:xfrm>
            <a:off x="6781800" y="1187129"/>
            <a:ext cx="5257800" cy="4247317"/>
          </a:xfrm>
          <a:prstGeom prst="rect">
            <a:avLst/>
          </a:prstGeom>
          <a:noFill/>
        </p:spPr>
        <p:txBody>
          <a:bodyPr wrap="square" rtlCol="0">
            <a:spAutoFit/>
          </a:bodyPr>
          <a:lstStyle/>
          <a:p>
            <a:r>
              <a:rPr lang="en-US" dirty="0"/>
              <a:t>You will need to insert either…</a:t>
            </a:r>
          </a:p>
          <a:p>
            <a:pPr marL="285750" indent="-285750">
              <a:buFont typeface="Arial" panose="020B0604020202020204" pitchFamily="34" charset="0"/>
              <a:buChar char="•"/>
            </a:pPr>
            <a:r>
              <a:rPr lang="en-US" u="sng" dirty="0"/>
              <a:t>…two Channel</a:t>
            </a:r>
            <a:r>
              <a:rPr lang="en-US" dirty="0"/>
              <a:t> Adapters (channel probes)</a:t>
            </a:r>
          </a:p>
          <a:p>
            <a:pPr marL="285750" indent="-285750">
              <a:buFont typeface="Arial" panose="020B0604020202020204" pitchFamily="34" charset="0"/>
              <a:buChar char="•"/>
            </a:pPr>
            <a:r>
              <a:rPr lang="en-US" dirty="0"/>
              <a:t>Use these when performing channel tests with patch cords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u="sng" dirty="0"/>
          </a:p>
          <a:p>
            <a:pPr marL="285750" indent="-285750">
              <a:buFont typeface="Arial" panose="020B0604020202020204" pitchFamily="34" charset="0"/>
              <a:buChar char="•"/>
            </a:pPr>
            <a:r>
              <a:rPr lang="en-US" u="sng" dirty="0"/>
              <a:t>…or two Permanent Link</a:t>
            </a:r>
            <a:r>
              <a:rPr lang="en-US" dirty="0"/>
              <a:t> Adapters (Permanent Link Probes)</a:t>
            </a:r>
          </a:p>
          <a:p>
            <a:pPr marL="285750" indent="-285750">
              <a:buFont typeface="Arial" panose="020B0604020202020204" pitchFamily="34" charset="0"/>
              <a:buChar char="•"/>
            </a:pPr>
            <a:r>
              <a:rPr lang="en-US" dirty="0"/>
              <a:t>Use these when performing permanent link tests with reference cables</a:t>
            </a:r>
          </a:p>
        </p:txBody>
      </p:sp>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8001000" y="2286000"/>
            <a:ext cx="2072236" cy="1662986"/>
          </a:xfrm>
          <a:prstGeom prst="rect">
            <a:avLst/>
          </a:prstGeom>
        </p:spPr>
      </p:pic>
      <p:pic>
        <p:nvPicPr>
          <p:cNvPr id="12" name="Picture 11"/>
          <p:cNvPicPr>
            <a:picLocks noChangeAspect="1"/>
          </p:cNvPicPr>
          <p:nvPr/>
        </p:nvPicPr>
        <p:blipFill>
          <a:blip r:embed="rId4">
            <a:extLst>
              <a:ext uri="{BEBA8EAE-BF5A-486C-A8C5-ECC9F3942E4B}">
                <a14:imgProps xmlns:a14="http://schemas.microsoft.com/office/drawing/2010/main">
                  <a14:imgLayer r:embed="rId5">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144000" y="2209800"/>
            <a:ext cx="2072236" cy="1662986"/>
          </a:xfrm>
          <a:prstGeom prst="rect">
            <a:avLst/>
          </a:prstGeom>
        </p:spPr>
      </p:pic>
      <p:pic>
        <p:nvPicPr>
          <p:cNvPr id="16" name="Picture 15"/>
          <p:cNvPicPr>
            <a:picLocks noChangeAspect="1"/>
          </p:cNvPicPr>
          <p:nvPr/>
        </p:nvPicPr>
        <p:blipFill>
          <a:blip r:embed="rId6">
            <a:extLst>
              <a:ext uri="{BEBA8EAE-BF5A-486C-A8C5-ECC9F3942E4B}">
                <a14:imgProps xmlns:a14="http://schemas.microsoft.com/office/drawing/2010/main">
                  <a14:imgLayer r:embed="rId7">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6934200" y="5314006"/>
            <a:ext cx="1890315" cy="1573149"/>
          </a:xfrm>
          <a:prstGeom prst="rect">
            <a:avLst/>
          </a:prstGeom>
        </p:spPr>
      </p:pic>
      <p:pic>
        <p:nvPicPr>
          <p:cNvPr id="17" name="Picture 16"/>
          <p:cNvPicPr>
            <a:picLocks noChangeAspect="1"/>
          </p:cNvPicPr>
          <p:nvPr/>
        </p:nvPicPr>
        <p:blipFill>
          <a:blip r:embed="rId6">
            <a:extLst>
              <a:ext uri="{BEBA8EAE-BF5A-486C-A8C5-ECC9F3942E4B}">
                <a14:imgProps xmlns:a14="http://schemas.microsoft.com/office/drawing/2010/main">
                  <a14:imgLayer r:embed="rId7">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8001000" y="5271910"/>
            <a:ext cx="1905866" cy="1586090"/>
          </a:xfrm>
          <a:prstGeom prst="rect">
            <a:avLst/>
          </a:prstGeom>
        </p:spPr>
      </p:pic>
      <p:sp>
        <p:nvSpPr>
          <p:cNvPr id="4" name="Rectangle 3"/>
          <p:cNvSpPr/>
          <p:nvPr/>
        </p:nvSpPr>
        <p:spPr>
          <a:xfrm>
            <a:off x="7239000" y="838200"/>
            <a:ext cx="2004331" cy="369332"/>
          </a:xfrm>
          <a:prstGeom prst="rect">
            <a:avLst/>
          </a:prstGeom>
        </p:spPr>
        <p:txBody>
          <a:bodyPr wrap="none">
            <a:spAutoFit/>
          </a:bodyPr>
          <a:lstStyle/>
          <a:p>
            <a:r>
              <a:rPr lang="en-US" dirty="0"/>
              <a:t>Hardware Required</a:t>
            </a:r>
          </a:p>
        </p:txBody>
      </p:sp>
      <p:pic>
        <p:nvPicPr>
          <p:cNvPr id="18" name="Picture 17"/>
          <p:cNvPicPr>
            <a:picLocks noChangeAspect="1"/>
          </p:cNvPicPr>
          <p:nvPr/>
        </p:nvPicPr>
        <p:blipFill>
          <a:blip r:embed="rId8"/>
          <a:stretch>
            <a:fillRect/>
          </a:stretch>
        </p:blipFill>
        <p:spPr>
          <a:xfrm>
            <a:off x="228600" y="152400"/>
            <a:ext cx="623888" cy="643283"/>
          </a:xfrm>
          <a:prstGeom prst="rect">
            <a:avLst/>
          </a:prstGeom>
        </p:spPr>
      </p:pic>
      <p:sp>
        <p:nvSpPr>
          <p:cNvPr id="19" name="TextBox 18"/>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pic>
        <p:nvPicPr>
          <p:cNvPr id="21" name="Picture 20">
            <a:hlinkClick r:id="" action="ppaction://hlinkshowjump?jump=nextslide"/>
            <a:hlinkHover r:id="" action="ppaction://noaction" highlightClick="1"/>
          </p:cNvPr>
          <p:cNvPicPr>
            <a:picLocks noChangeAspect="1"/>
          </p:cNvPicPr>
          <p:nvPr/>
        </p:nvPicPr>
        <p:blipFill>
          <a:blip r:embed="rId9"/>
          <a:stretch>
            <a:fillRect/>
          </a:stretch>
        </p:blipFill>
        <p:spPr>
          <a:xfrm>
            <a:off x="10972800" y="5817972"/>
            <a:ext cx="780489" cy="348022"/>
          </a:xfrm>
          <a:prstGeom prst="rect">
            <a:avLst/>
          </a:prstGeom>
        </p:spPr>
      </p:pic>
    </p:spTree>
    <p:extLst>
      <p:ext uri="{BB962C8B-B14F-4D97-AF65-F5344CB8AC3E}">
        <p14:creationId xmlns:p14="http://schemas.microsoft.com/office/powerpoint/2010/main" val="341047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3" name="Picture 2"/>
          <p:cNvPicPr>
            <a:picLocks noChangeAspect="1"/>
          </p:cNvPicPr>
          <p:nvPr/>
        </p:nvPicPr>
        <p:blipFill>
          <a:blip r:embed="rId4"/>
          <a:stretch>
            <a:fillRect/>
          </a:stretch>
        </p:blipFill>
        <p:spPr>
          <a:xfrm>
            <a:off x="7010400" y="1676400"/>
            <a:ext cx="4819650" cy="1666875"/>
          </a:xfrm>
          <a:prstGeom prst="rect">
            <a:avLst/>
          </a:prstGeom>
        </p:spPr>
      </p:pic>
      <p:sp>
        <p:nvSpPr>
          <p:cNvPr id="4" name="Rectangle 3"/>
          <p:cNvSpPr/>
          <p:nvPr/>
        </p:nvSpPr>
        <p:spPr>
          <a:xfrm>
            <a:off x="6705600" y="4267200"/>
            <a:ext cx="5105400" cy="2031325"/>
          </a:xfrm>
          <a:prstGeom prst="rect">
            <a:avLst/>
          </a:prstGeom>
        </p:spPr>
        <p:txBody>
          <a:bodyPr wrap="square">
            <a:spAutoFit/>
          </a:bodyPr>
          <a:lstStyle/>
          <a:p>
            <a:pPr marL="285750" indent="-285750">
              <a:buFont typeface="Arial" panose="020B0604020202020204" pitchFamily="34" charset="0"/>
              <a:buChar char="•"/>
            </a:pPr>
            <a:r>
              <a:rPr lang="en-US" u="sng" dirty="0"/>
              <a:t>Permanent Link Test</a:t>
            </a:r>
          </a:p>
          <a:p>
            <a:pPr marL="742950" lvl="1" indent="-285750">
              <a:buFont typeface="Arial" panose="020B0604020202020204" pitchFamily="34" charset="0"/>
              <a:buChar char="•"/>
            </a:pPr>
            <a:r>
              <a:rPr lang="en-US" dirty="0"/>
              <a:t>Bring your test reference cables</a:t>
            </a:r>
          </a:p>
          <a:p>
            <a:pPr marL="742950" lvl="1" indent="-285750">
              <a:buFont typeface="Arial" panose="020B0604020202020204" pitchFamily="34" charset="0"/>
              <a:buChar char="•"/>
            </a:pPr>
            <a:r>
              <a:rPr lang="en-US" dirty="0"/>
              <a:t>Perform set reference test</a:t>
            </a:r>
          </a:p>
          <a:p>
            <a:pPr marL="742950" lvl="1" indent="-285750">
              <a:buFont typeface="Arial" panose="020B0604020202020204" pitchFamily="34" charset="0"/>
              <a:buChar char="•"/>
            </a:pPr>
            <a:r>
              <a:rPr lang="en-US" dirty="0"/>
              <a:t>Install Permanent Link Adapters and Test Reference Cords</a:t>
            </a:r>
          </a:p>
          <a:p>
            <a:pPr marL="742950" lvl="1" indent="-285750">
              <a:buFont typeface="Arial" panose="020B0604020202020204" pitchFamily="34" charset="0"/>
              <a:buChar char="•"/>
            </a:pPr>
            <a:r>
              <a:rPr lang="en-US" dirty="0"/>
              <a:t>Plug your (male) reference cables into the customer’s (female) information outlets</a:t>
            </a:r>
          </a:p>
        </p:txBody>
      </p:sp>
      <p:pic>
        <p:nvPicPr>
          <p:cNvPr id="18" name="Picture 17"/>
          <p:cNvPicPr>
            <a:picLocks noChangeAspect="1"/>
          </p:cNvPicPr>
          <p:nvPr/>
        </p:nvPicPr>
        <p:blipFill>
          <a:blip r:embed="rId5"/>
          <a:stretch>
            <a:fillRect/>
          </a:stretch>
        </p:blipFill>
        <p:spPr>
          <a:xfrm>
            <a:off x="228600" y="152400"/>
            <a:ext cx="623888" cy="643283"/>
          </a:xfrm>
          <a:prstGeom prst="rect">
            <a:avLst/>
          </a:prstGeom>
        </p:spPr>
      </p:pic>
      <p:sp>
        <p:nvSpPr>
          <p:cNvPr id="20" name="TextBox 19"/>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pic>
        <p:nvPicPr>
          <p:cNvPr id="16" name="Picture 15"/>
          <p:cNvPicPr>
            <a:picLocks noChangeAspect="1"/>
          </p:cNvPicPr>
          <p:nvPr/>
        </p:nvPicPr>
        <p:blipFill>
          <a:blip r:embed="rId6">
            <a:extLst>
              <a:ext uri="{BEBA8EAE-BF5A-486C-A8C5-ECC9F3942E4B}">
                <a14:imgProps xmlns:a14="http://schemas.microsoft.com/office/drawing/2010/main">
                  <a14:imgLayer r:embed="rId7">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717867" y="1247095"/>
            <a:ext cx="552999" cy="443786"/>
          </a:xfrm>
          <a:prstGeom prst="rect">
            <a:avLst/>
          </a:prstGeom>
        </p:spPr>
      </p:pic>
      <p:pic>
        <p:nvPicPr>
          <p:cNvPr id="17" name="Picture 16"/>
          <p:cNvPicPr>
            <a:picLocks noChangeAspect="1"/>
          </p:cNvPicPr>
          <p:nvPr/>
        </p:nvPicPr>
        <p:blipFill>
          <a:blip r:embed="rId6">
            <a:extLst>
              <a:ext uri="{BEBA8EAE-BF5A-486C-A8C5-ECC9F3942E4B}">
                <a14:imgProps xmlns:a14="http://schemas.microsoft.com/office/drawing/2010/main">
                  <a14:imgLayer r:embed="rId7">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11185266" y="1247095"/>
            <a:ext cx="533400" cy="428058"/>
          </a:xfrm>
          <a:prstGeom prst="rect">
            <a:avLst/>
          </a:prstGeom>
        </p:spPr>
      </p:pic>
      <p:pic>
        <p:nvPicPr>
          <p:cNvPr id="19" name="Picture 18"/>
          <p:cNvPicPr>
            <a:picLocks noChangeAspect="1"/>
          </p:cNvPicPr>
          <p:nvPr/>
        </p:nvPicPr>
        <p:blipFill>
          <a:blip r:embed="rId8">
            <a:extLst>
              <a:ext uri="{BEBA8EAE-BF5A-486C-A8C5-ECC9F3942E4B}">
                <a14:imgProps xmlns:a14="http://schemas.microsoft.com/office/drawing/2010/main">
                  <a14:imgLayer r:embed="rId9">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7125958" y="1247095"/>
            <a:ext cx="477908" cy="397722"/>
          </a:xfrm>
          <a:prstGeom prst="rect">
            <a:avLst/>
          </a:prstGeom>
        </p:spPr>
      </p:pic>
      <p:pic>
        <p:nvPicPr>
          <p:cNvPr id="21" name="Picture 20"/>
          <p:cNvPicPr>
            <a:picLocks noChangeAspect="1"/>
          </p:cNvPicPr>
          <p:nvPr/>
        </p:nvPicPr>
        <p:blipFill>
          <a:blip r:embed="rId8">
            <a:extLst>
              <a:ext uri="{BEBA8EAE-BF5A-486C-A8C5-ECC9F3942E4B}">
                <a14:imgProps xmlns:a14="http://schemas.microsoft.com/office/drawing/2010/main">
                  <a14:imgLayer r:embed="rId9">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8594466" y="1247095"/>
            <a:ext cx="481840" cy="400994"/>
          </a:xfrm>
          <a:prstGeom prst="rect">
            <a:avLst/>
          </a:prstGeom>
        </p:spPr>
      </p:pic>
      <p:pic>
        <p:nvPicPr>
          <p:cNvPr id="23" name="Picture 22"/>
          <p:cNvPicPr>
            <a:picLocks noChangeAspect="1"/>
          </p:cNvPicPr>
          <p:nvPr/>
        </p:nvPicPr>
        <p:blipFill>
          <a:blip r:embed="rId10"/>
          <a:stretch>
            <a:fillRect/>
          </a:stretch>
        </p:blipFill>
        <p:spPr>
          <a:xfrm>
            <a:off x="10668000" y="4267200"/>
            <a:ext cx="1295400" cy="731831"/>
          </a:xfrm>
          <a:prstGeom prst="rect">
            <a:avLst/>
          </a:prstGeom>
        </p:spPr>
      </p:pic>
      <p:sp>
        <p:nvSpPr>
          <p:cNvPr id="2" name="Rectangle 1"/>
          <p:cNvSpPr/>
          <p:nvPr/>
        </p:nvSpPr>
        <p:spPr>
          <a:xfrm>
            <a:off x="7010400" y="990600"/>
            <a:ext cx="2362200" cy="2514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flipH="1" flipV="1">
            <a:off x="7620000" y="2133600"/>
            <a:ext cx="3352800" cy="2133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8610600" y="2133600"/>
            <a:ext cx="2362200" cy="2133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2" name="Picture 21">
            <a:hlinkClick r:id="" action="ppaction://hlinkshowjump?jump=nextslide"/>
            <a:hlinkHover r:id="" action="ppaction://noaction" highlightClick="1"/>
          </p:cNvPr>
          <p:cNvPicPr>
            <a:picLocks noChangeAspect="1"/>
          </p:cNvPicPr>
          <p:nvPr/>
        </p:nvPicPr>
        <p:blipFill>
          <a:blip r:embed="rId11"/>
          <a:stretch>
            <a:fillRect/>
          </a:stretch>
        </p:blipFill>
        <p:spPr>
          <a:xfrm>
            <a:off x="10972800" y="6281378"/>
            <a:ext cx="780489" cy="348022"/>
          </a:xfrm>
          <a:prstGeom prst="rect">
            <a:avLst/>
          </a:prstGeom>
        </p:spPr>
      </p:pic>
    </p:spTree>
    <p:extLst>
      <p:ext uri="{BB962C8B-B14F-4D97-AF65-F5344CB8AC3E}">
        <p14:creationId xmlns:p14="http://schemas.microsoft.com/office/powerpoint/2010/main" val="28700389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p:cNvPicPr>
            <a:picLocks noChangeAspect="1"/>
          </p:cNvPicPr>
          <p:nvPr/>
        </p:nvPicPr>
        <p:blipFill>
          <a:blip r:embed="rId2"/>
          <a:stretch>
            <a:fillRect/>
          </a:stretch>
        </p:blipFill>
        <p:spPr>
          <a:xfrm>
            <a:off x="7010400" y="1676400"/>
            <a:ext cx="4819650" cy="1666875"/>
          </a:xfrm>
          <a:prstGeom prst="rect">
            <a:avLst/>
          </a:prstGeom>
        </p:spPr>
      </p:pic>
      <p:pic>
        <p:nvPicPr>
          <p:cNvPr id="26" name="Picture 25"/>
          <p:cNvPicPr>
            <a:picLocks noChangeAspect="1"/>
          </p:cNvPicPr>
          <p:nvPr/>
        </p:nvPicPr>
        <p:blipFill>
          <a:blip r:embed="rId3">
            <a:extLst>
              <a:ext uri="{BEBA8EAE-BF5A-486C-A8C5-ECC9F3942E4B}">
                <a14:imgProps xmlns:a14="http://schemas.microsoft.com/office/drawing/2010/main">
                  <a14:imgLayer r:embed="rId4">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717867" y="1247095"/>
            <a:ext cx="552999" cy="443786"/>
          </a:xfrm>
          <a:prstGeom prst="rect">
            <a:avLst/>
          </a:prstGeom>
        </p:spPr>
      </p:pic>
      <p:pic>
        <p:nvPicPr>
          <p:cNvPr id="27" name="Picture 26"/>
          <p:cNvPicPr>
            <a:picLocks noChangeAspect="1"/>
          </p:cNvPicPr>
          <p:nvPr/>
        </p:nvPicPr>
        <p:blipFill>
          <a:blip r:embed="rId3">
            <a:extLst>
              <a:ext uri="{BEBA8EAE-BF5A-486C-A8C5-ECC9F3942E4B}">
                <a14:imgProps xmlns:a14="http://schemas.microsoft.com/office/drawing/2010/main">
                  <a14:imgLayer r:embed="rId4">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11185266" y="1247095"/>
            <a:ext cx="533400" cy="428058"/>
          </a:xfrm>
          <a:prstGeom prst="rect">
            <a:avLst/>
          </a:prstGeom>
        </p:spPr>
      </p:pic>
      <p:pic>
        <p:nvPicPr>
          <p:cNvPr id="28" name="Picture 27"/>
          <p:cNvPicPr>
            <a:picLocks noChangeAspect="1"/>
          </p:cNvPicPr>
          <p:nvPr/>
        </p:nvPicPr>
        <p:blipFill>
          <a:blip r:embed="rId5">
            <a:extLst>
              <a:ext uri="{BEBA8EAE-BF5A-486C-A8C5-ECC9F3942E4B}">
                <a14:imgProps xmlns:a14="http://schemas.microsoft.com/office/drawing/2010/main">
                  <a14:imgLayer r:embed="rId6">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7125958" y="1247095"/>
            <a:ext cx="477908" cy="397722"/>
          </a:xfrm>
          <a:prstGeom prst="rect">
            <a:avLst/>
          </a:prstGeom>
        </p:spPr>
      </p:pic>
      <p:pic>
        <p:nvPicPr>
          <p:cNvPr id="29" name="Picture 28"/>
          <p:cNvPicPr>
            <a:picLocks noChangeAspect="1"/>
          </p:cNvPicPr>
          <p:nvPr/>
        </p:nvPicPr>
        <p:blipFill>
          <a:blip r:embed="rId5">
            <a:extLst>
              <a:ext uri="{BEBA8EAE-BF5A-486C-A8C5-ECC9F3942E4B}">
                <a14:imgProps xmlns:a14="http://schemas.microsoft.com/office/drawing/2010/main">
                  <a14:imgLayer r:embed="rId6">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8594466" y="1247095"/>
            <a:ext cx="481840" cy="400994"/>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7"/>
          <a:stretch>
            <a:fillRect/>
          </a:stretch>
        </p:blipFill>
        <p:spPr>
          <a:xfrm>
            <a:off x="1875453" y="1828482"/>
            <a:ext cx="1222311" cy="2038751"/>
          </a:xfrm>
          <a:prstGeom prst="rect">
            <a:avLst/>
          </a:prstGeom>
        </p:spPr>
      </p:pic>
      <p:pic>
        <p:nvPicPr>
          <p:cNvPr id="5" name="Picture 4"/>
          <p:cNvPicPr>
            <a:picLocks noChangeAspect="1"/>
          </p:cNvPicPr>
          <p:nvPr/>
        </p:nvPicPr>
        <p:blipFill>
          <a:blip r:embed="rId8"/>
          <a:stretch>
            <a:fillRect/>
          </a:stretch>
        </p:blipFill>
        <p:spPr>
          <a:xfrm>
            <a:off x="4842296" y="1833272"/>
            <a:ext cx="1216527" cy="2076256"/>
          </a:xfrm>
          <a:prstGeom prst="rect">
            <a:avLst/>
          </a:prstGeom>
        </p:spPr>
      </p:pic>
      <p:pic>
        <p:nvPicPr>
          <p:cNvPr id="18" name="Picture 17"/>
          <p:cNvPicPr>
            <a:picLocks noChangeAspect="1"/>
          </p:cNvPicPr>
          <p:nvPr/>
        </p:nvPicPr>
        <p:blipFill>
          <a:blip r:embed="rId9"/>
          <a:stretch>
            <a:fillRect/>
          </a:stretch>
        </p:blipFill>
        <p:spPr>
          <a:xfrm>
            <a:off x="228600" y="152400"/>
            <a:ext cx="623888" cy="643283"/>
          </a:xfrm>
          <a:prstGeom prst="rect">
            <a:avLst/>
          </a:prstGeom>
        </p:spPr>
      </p:pic>
      <p:sp>
        <p:nvSpPr>
          <p:cNvPr id="20" name="TextBox 19"/>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
        <p:nvSpPr>
          <p:cNvPr id="24" name="Rectangle 23"/>
          <p:cNvSpPr/>
          <p:nvPr/>
        </p:nvSpPr>
        <p:spPr>
          <a:xfrm>
            <a:off x="9525000" y="990600"/>
            <a:ext cx="2362200" cy="2514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flipH="1" flipV="1">
            <a:off x="9906000" y="2209800"/>
            <a:ext cx="1066800" cy="2743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10363200" y="2133600"/>
            <a:ext cx="1447800" cy="381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6705600" y="3810000"/>
            <a:ext cx="5029200" cy="2308324"/>
          </a:xfrm>
          <a:prstGeom prst="rect">
            <a:avLst/>
          </a:prstGeom>
        </p:spPr>
        <p:txBody>
          <a:bodyPr wrap="square">
            <a:spAutoFit/>
          </a:bodyPr>
          <a:lstStyle/>
          <a:p>
            <a:pPr marL="285750" indent="-285750">
              <a:buFont typeface="Arial" panose="020B0604020202020204" pitchFamily="34" charset="0"/>
              <a:buChar char="•"/>
            </a:pPr>
            <a:r>
              <a:rPr lang="en-US" u="sng" dirty="0"/>
              <a:t>Channel Test</a:t>
            </a:r>
          </a:p>
          <a:p>
            <a:pPr marL="742950" lvl="1" indent="-285750">
              <a:buFont typeface="Arial" panose="020B0604020202020204" pitchFamily="34" charset="0"/>
              <a:buChar char="•"/>
            </a:pPr>
            <a:r>
              <a:rPr lang="en-US" dirty="0"/>
              <a:t>Don’t need reference cables; use customer’s patch cord</a:t>
            </a:r>
          </a:p>
          <a:p>
            <a:pPr marL="742950" lvl="1" indent="-285750">
              <a:buFont typeface="Arial" panose="020B0604020202020204" pitchFamily="34" charset="0"/>
              <a:buChar char="•"/>
            </a:pPr>
            <a:r>
              <a:rPr lang="en-US" dirty="0"/>
              <a:t>Perform set reference test</a:t>
            </a:r>
          </a:p>
          <a:p>
            <a:pPr marL="742950" lvl="1" indent="-285750">
              <a:buFont typeface="Arial" panose="020B0604020202020204" pitchFamily="34" charset="0"/>
              <a:buChar char="•"/>
            </a:pPr>
            <a:r>
              <a:rPr lang="en-US" dirty="0"/>
              <a:t>Connect your WireXpert (female) Adapter to customer’s (male) patch cord</a:t>
            </a:r>
          </a:p>
          <a:p>
            <a:pPr marL="742950" lvl="1" indent="-285750">
              <a:buFont typeface="Arial" panose="020B0604020202020204" pitchFamily="34" charset="0"/>
              <a:buChar char="•"/>
            </a:pPr>
            <a:r>
              <a:rPr lang="en-US" dirty="0"/>
              <a:t>Plug your (male) customer patch cable into the customer’s (female) information outlets</a:t>
            </a:r>
          </a:p>
        </p:txBody>
      </p:sp>
      <p:pic>
        <p:nvPicPr>
          <p:cNvPr id="22" name="Picture 21">
            <a:hlinkClick r:id="" action="ppaction://hlinkshowjump?jump=nextslide"/>
            <a:hlinkHover r:id="" action="ppaction://noaction" highlightClick="1"/>
          </p:cNvPr>
          <p:cNvPicPr>
            <a:picLocks noChangeAspect="1"/>
          </p:cNvPicPr>
          <p:nvPr/>
        </p:nvPicPr>
        <p:blipFill>
          <a:blip r:embed="rId10"/>
          <a:stretch>
            <a:fillRect/>
          </a:stretch>
        </p:blipFill>
        <p:spPr>
          <a:xfrm>
            <a:off x="10972800" y="6281378"/>
            <a:ext cx="780489" cy="348022"/>
          </a:xfrm>
          <a:prstGeom prst="rect">
            <a:avLst/>
          </a:prstGeom>
        </p:spPr>
      </p:pic>
    </p:spTree>
    <p:extLst>
      <p:ext uri="{BB962C8B-B14F-4D97-AF65-F5344CB8AC3E}">
        <p14:creationId xmlns:p14="http://schemas.microsoft.com/office/powerpoint/2010/main" val="28033470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18" name="Picture 17"/>
          <p:cNvPicPr>
            <a:picLocks noChangeAspect="1"/>
          </p:cNvPicPr>
          <p:nvPr/>
        </p:nvPicPr>
        <p:blipFill>
          <a:blip r:embed="rId4"/>
          <a:stretch>
            <a:fillRect/>
          </a:stretch>
        </p:blipFill>
        <p:spPr>
          <a:xfrm>
            <a:off x="228600" y="152400"/>
            <a:ext cx="623888" cy="643283"/>
          </a:xfrm>
          <a:prstGeom prst="rect">
            <a:avLst/>
          </a:prstGeom>
        </p:spPr>
      </p:pic>
      <p:sp>
        <p:nvSpPr>
          <p:cNvPr id="20" name="TextBox 19"/>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
        <p:nvSpPr>
          <p:cNvPr id="12" name="Rectangle 11">
            <a:hlinkClick r:id="" action="ppaction://hlinkshowjump?jump=nextslide"/>
            <a:hlinkHover r:id="" action="ppaction://noaction" highlightClick="1"/>
          </p:cNvPr>
          <p:cNvSpPr/>
          <p:nvPr/>
        </p:nvSpPr>
        <p:spPr>
          <a:xfrm>
            <a:off x="1877007" y="3904862"/>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924800" y="3352800"/>
            <a:ext cx="2032031" cy="461665"/>
          </a:xfrm>
          <a:prstGeom prst="rect">
            <a:avLst/>
          </a:prstGeom>
          <a:noFill/>
        </p:spPr>
        <p:txBody>
          <a:bodyPr wrap="none" rtlCol="0">
            <a:spAutoFit/>
          </a:bodyPr>
          <a:lstStyle/>
          <a:p>
            <a:r>
              <a:rPr lang="en-US" sz="2400" b="1" dirty="0"/>
              <a:t>Press </a:t>
            </a:r>
            <a:r>
              <a:rPr lang="en-US" sz="2400" b="1" dirty="0" err="1"/>
              <a:t>Autotest</a:t>
            </a:r>
            <a:endParaRPr lang="en-US" sz="2400" b="1" dirty="0"/>
          </a:p>
        </p:txBody>
      </p:sp>
      <p:sp>
        <p:nvSpPr>
          <p:cNvPr id="11" name="Arrow: Right 10"/>
          <p:cNvSpPr/>
          <p:nvPr/>
        </p:nvSpPr>
        <p:spPr>
          <a:xfrm>
            <a:off x="1295400" y="3962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86156" y="3877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8545525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3" name="Picture 2"/>
          <p:cNvPicPr>
            <a:picLocks noChangeAspect="1"/>
          </p:cNvPicPr>
          <p:nvPr/>
        </p:nvPicPr>
        <p:blipFill>
          <a:blip r:embed="rId4"/>
          <a:stretch>
            <a:fillRect/>
          </a:stretch>
        </p:blipFill>
        <p:spPr>
          <a:xfrm>
            <a:off x="7026534" y="2334305"/>
            <a:ext cx="4819650" cy="1666875"/>
          </a:xfrm>
          <a:prstGeom prst="rect">
            <a:avLst/>
          </a:prstGeom>
        </p:spPr>
      </p:pic>
      <p:sp>
        <p:nvSpPr>
          <p:cNvPr id="4" name="Rectangle 3"/>
          <p:cNvSpPr/>
          <p:nvPr/>
        </p:nvSpPr>
        <p:spPr>
          <a:xfrm>
            <a:off x="8458200" y="4267200"/>
            <a:ext cx="1866124" cy="369332"/>
          </a:xfrm>
          <a:prstGeom prst="rect">
            <a:avLst/>
          </a:prstGeom>
        </p:spPr>
        <p:txBody>
          <a:bodyPr wrap="square">
            <a:spAutoFit/>
          </a:bodyPr>
          <a:lstStyle/>
          <a:p>
            <a:r>
              <a:rPr lang="en-US" dirty="0"/>
              <a:t>Performing test…</a:t>
            </a:r>
          </a:p>
        </p:txBody>
      </p:sp>
      <p:pic>
        <p:nvPicPr>
          <p:cNvPr id="2" name="Picture 1"/>
          <p:cNvPicPr>
            <a:picLocks noChangeAspect="1"/>
          </p:cNvPicPr>
          <p:nvPr/>
        </p:nvPicPr>
        <p:blipFill>
          <a:blip r:embed="rId5"/>
          <a:stretch>
            <a:fillRect/>
          </a:stretch>
        </p:blipFill>
        <p:spPr>
          <a:xfrm>
            <a:off x="1875453" y="1823746"/>
            <a:ext cx="1212980" cy="2039127"/>
          </a:xfrm>
          <a:prstGeom prst="rect">
            <a:avLst/>
          </a:prstGeom>
        </p:spPr>
      </p:pic>
      <p:pic>
        <p:nvPicPr>
          <p:cNvPr id="6" name="Picture 5"/>
          <p:cNvPicPr>
            <a:picLocks noChangeAspect="1"/>
          </p:cNvPicPr>
          <p:nvPr/>
        </p:nvPicPr>
        <p:blipFill>
          <a:blip r:embed="rId6"/>
          <a:stretch>
            <a:fillRect/>
          </a:stretch>
        </p:blipFill>
        <p:spPr>
          <a:xfrm>
            <a:off x="4847059" y="1828703"/>
            <a:ext cx="1222541" cy="2071494"/>
          </a:xfrm>
          <a:prstGeom prst="rect">
            <a:avLst/>
          </a:prstGeom>
        </p:spPr>
      </p:pic>
      <p:cxnSp>
        <p:nvCxnSpPr>
          <p:cNvPr id="32" name="Straight Connector 31"/>
          <p:cNvCxnSpPr/>
          <p:nvPr/>
        </p:nvCxnSpPr>
        <p:spPr>
          <a:xfrm>
            <a:off x="2057400" y="2678289"/>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30" name="Straight Connector 29"/>
          <p:cNvCxnSpPr/>
          <p:nvPr/>
        </p:nvCxnSpPr>
        <p:spPr>
          <a:xfrm>
            <a:off x="2107259" y="2674526"/>
            <a:ext cx="2286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Straight Connector 32"/>
          <p:cNvCxnSpPr/>
          <p:nvPr/>
        </p:nvCxnSpPr>
        <p:spPr>
          <a:xfrm>
            <a:off x="5029200" y="2689578"/>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8" name="Straight Connector 7"/>
          <p:cNvCxnSpPr/>
          <p:nvPr/>
        </p:nvCxnSpPr>
        <p:spPr>
          <a:xfrm>
            <a:off x="5029200" y="2694993"/>
            <a:ext cx="228600" cy="0"/>
          </a:xfrm>
          <a:prstGeom prst="line">
            <a:avLst/>
          </a:prstGeom>
        </p:spPr>
        <p:style>
          <a:lnRef idx="3">
            <a:schemeClr val="accent1"/>
          </a:lnRef>
          <a:fillRef idx="0">
            <a:schemeClr val="accent1"/>
          </a:fillRef>
          <a:effectRef idx="2">
            <a:schemeClr val="accent1"/>
          </a:effectRef>
          <a:fontRef idx="minor">
            <a:schemeClr val="tx1"/>
          </a:fontRef>
        </p:style>
      </p:cxnSp>
      <p:pic>
        <p:nvPicPr>
          <p:cNvPr id="34" name="Picture 33"/>
          <p:cNvPicPr>
            <a:picLocks noChangeAspect="1"/>
          </p:cNvPicPr>
          <p:nvPr/>
        </p:nvPicPr>
        <p:blipFill>
          <a:blip r:embed="rId7"/>
          <a:stretch>
            <a:fillRect/>
          </a:stretch>
        </p:blipFill>
        <p:spPr>
          <a:xfrm>
            <a:off x="228600" y="152400"/>
            <a:ext cx="623888" cy="643283"/>
          </a:xfrm>
          <a:prstGeom prst="rect">
            <a:avLst/>
          </a:prstGeom>
        </p:spPr>
      </p:pic>
      <p:sp>
        <p:nvSpPr>
          <p:cNvPr id="35" name="TextBox 34"/>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Tree>
    <p:extLst>
      <p:ext uri="{BB962C8B-B14F-4D97-AF65-F5344CB8AC3E}">
        <p14:creationId xmlns:p14="http://schemas.microsoft.com/office/powerpoint/2010/main" val="1323180752"/>
      </p:ext>
    </p:extLst>
  </p:cSld>
  <p:clrMapOvr>
    <a:masterClrMapping/>
  </p:clrMapOvr>
  <mc:AlternateContent xmlns:mc="http://schemas.openxmlformats.org/markup-compatibility/2006" xmlns:p14="http://schemas.microsoft.com/office/powerpoint/2010/main">
    <mc:Choice Requires="p14">
      <p:transition spd="slow" p14:dur="2000" advClick="0" advTm="8500"/>
    </mc:Choice>
    <mc:Fallback xmlns="">
      <p:transition spd="slow" advClick="0" advTm="8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ccel="50000" decel="50000" autoRev="1" fill="hold" nodeType="afterEffect">
                                  <p:stCondLst>
                                    <p:cond delay="0"/>
                                  </p:stCondLst>
                                  <p:childTnLst>
                                    <p:animMotion origin="layout" path="M 2.40693E-17 1.11111E-6 L 0.04375 1.11111E-6 " pathEditMode="relative" rAng="0" ptsTypes="AA">
                                      <p:cBhvr>
                                        <p:cTn id="6" dur="2000" fill="hold"/>
                                        <p:tgtEl>
                                          <p:spTgt spid="30"/>
                                        </p:tgtEl>
                                        <p:attrNameLst>
                                          <p:attrName>ppt_x</p:attrName>
                                          <p:attrName>ppt_y</p:attrName>
                                        </p:attrNameLst>
                                      </p:cBhvr>
                                      <p:rCtr x="2187" y="0"/>
                                    </p:animMotion>
                                  </p:childTnLst>
                                </p:cTn>
                              </p:par>
                              <p:par>
                                <p:cTn id="7" presetID="1" presetClass="entr" presetSubtype="0" fill="hold" nodeType="withEffect">
                                  <p:stCondLst>
                                    <p:cond delay="1000"/>
                                  </p:stCondLst>
                                  <p:childTnLst>
                                    <p:set>
                                      <p:cBhvr>
                                        <p:cTn id="8" dur="1" fill="hold">
                                          <p:stCondLst>
                                            <p:cond delay="0"/>
                                          </p:stCondLst>
                                        </p:cTn>
                                        <p:tgtEl>
                                          <p:spTgt spid="6"/>
                                        </p:tgtEl>
                                        <p:attrNameLst>
                                          <p:attrName>style.visibility</p:attrName>
                                        </p:attrNameLst>
                                      </p:cBhvr>
                                      <p:to>
                                        <p:strVal val="visible"/>
                                      </p:to>
                                    </p:set>
                                  </p:childTnLst>
                                </p:cTn>
                              </p:par>
                              <p:par>
                                <p:cTn id="9" presetID="42" presetClass="path" presetSubtype="0" repeatCount="indefinite" accel="50000" decel="50000" autoRev="1" fill="hold" nodeType="withEffect">
                                  <p:stCondLst>
                                    <p:cond delay="1500"/>
                                  </p:stCondLst>
                                  <p:childTnLst>
                                    <p:animMotion origin="layout" path="M 0.00313 -0.00093 L 0.04688 -0.00093 " pathEditMode="relative" rAng="0" ptsTypes="AA">
                                      <p:cBhvr>
                                        <p:cTn id="10" dur="2000" fill="hold"/>
                                        <p:tgtEl>
                                          <p:spTgt spid="8"/>
                                        </p:tgtEl>
                                        <p:attrNameLst>
                                          <p:attrName>ppt_x</p:attrName>
                                          <p:attrName>ppt_y</p:attrName>
                                        </p:attrNameLst>
                                      </p:cBhvr>
                                      <p:rCtr x="2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7162800" y="1410092"/>
            <a:ext cx="4648200" cy="2800767"/>
          </a:xfrm>
          <a:prstGeom prst="rect">
            <a:avLst/>
          </a:prstGeom>
        </p:spPr>
        <p:txBody>
          <a:bodyPr wrap="square">
            <a:spAutoFit/>
          </a:bodyPr>
          <a:lstStyle/>
          <a:p>
            <a:pPr marL="285750" indent="-285750">
              <a:buFont typeface="Arial" panose="020B0604020202020204" pitchFamily="34" charset="0"/>
              <a:buChar char="•"/>
            </a:pPr>
            <a:r>
              <a:rPr lang="en-US" sz="1600" dirty="0"/>
              <a:t>You are standing at the remote</a:t>
            </a:r>
          </a:p>
          <a:p>
            <a:pPr marL="285750" indent="-285750">
              <a:buFont typeface="Arial" panose="020B0604020202020204" pitchFamily="34" charset="0"/>
              <a:buChar char="•"/>
            </a:pPr>
            <a:r>
              <a:rPr lang="en-US" sz="1600" dirty="0"/>
              <a:t>The “open” is 0.0 m from you; essentially, right in front of you at the connector</a:t>
            </a:r>
          </a:p>
          <a:p>
            <a:pPr marL="285750" indent="-285750">
              <a:buFont typeface="Arial" panose="020B0604020202020204" pitchFamily="34" charset="0"/>
              <a:buChar char="•"/>
            </a:pPr>
            <a:r>
              <a:rPr lang="en-US" sz="1600" dirty="0"/>
              <a:t>You are talking with the local side, and inform him you are going to fix the connector</a:t>
            </a:r>
          </a:p>
          <a:p>
            <a:pPr marL="285750" indent="-285750">
              <a:buFont typeface="Arial" panose="020B0604020202020204" pitchFamily="34" charset="0"/>
              <a:buChar char="•"/>
            </a:pPr>
            <a:r>
              <a:rPr lang="en-US" sz="1600" dirty="0"/>
              <a:t>The local guy says, “Great.  I’ll wait.  Just hit </a:t>
            </a:r>
            <a:r>
              <a:rPr lang="en-US" sz="1600" dirty="0" err="1"/>
              <a:t>Autotest</a:t>
            </a:r>
            <a:r>
              <a:rPr lang="en-US" sz="1600" dirty="0"/>
              <a:t> </a:t>
            </a:r>
            <a:r>
              <a:rPr lang="en-US" sz="1600" u="sng" dirty="0"/>
              <a:t>on your remote side </a:t>
            </a:r>
            <a:r>
              <a:rPr lang="en-US" sz="1600" dirty="0"/>
              <a:t>when you are ready.”</a:t>
            </a:r>
          </a:p>
          <a:p>
            <a:pPr marL="285750" indent="-285750">
              <a:buFont typeface="Arial" panose="020B0604020202020204" pitchFamily="34" charset="0"/>
              <a:buChar char="•"/>
            </a:pPr>
            <a:r>
              <a:rPr lang="en-US" sz="1600" dirty="0"/>
              <a:t>Two displays, two processors, in both the local and the remote is called the Dual Control System™ which is powerful for getting testing done fast!</a:t>
            </a:r>
          </a:p>
        </p:txBody>
      </p:sp>
      <p:grpSp>
        <p:nvGrpSpPr>
          <p:cNvPr id="18" name="Group 17"/>
          <p:cNvGrpSpPr/>
          <p:nvPr/>
        </p:nvGrpSpPr>
        <p:grpSpPr>
          <a:xfrm>
            <a:off x="6477000" y="2133599"/>
            <a:ext cx="3629938" cy="523220"/>
            <a:chOff x="10439400" y="2362200"/>
            <a:chExt cx="3629938" cy="635339"/>
          </a:xfrm>
        </p:grpSpPr>
        <p:sp>
          <p:nvSpPr>
            <p:cNvPr id="8" name="Rectangle 7"/>
            <p:cNvSpPr/>
            <p:nvPr/>
          </p:nvSpPr>
          <p:spPr>
            <a:xfrm>
              <a:off x="11506200" y="2362200"/>
              <a:ext cx="2563138" cy="635339"/>
            </a:xfrm>
            <a:prstGeom prst="rect">
              <a:avLst/>
            </a:prstGeom>
          </p:spPr>
          <p:txBody>
            <a:bodyPr wrap="none">
              <a:spAutoFit/>
            </a:bodyPr>
            <a:lstStyle/>
            <a:p>
              <a:r>
                <a:rPr lang="en-US" sz="2800" b="1" dirty="0"/>
                <a:t>Click to see why</a:t>
              </a:r>
            </a:p>
          </p:txBody>
        </p:sp>
        <p:cxnSp>
          <p:nvCxnSpPr>
            <p:cNvPr id="11" name="Straight Arrow Connector 10"/>
            <p:cNvCxnSpPr/>
            <p:nvPr/>
          </p:nvCxnSpPr>
          <p:spPr>
            <a:xfrm flipH="1">
              <a:off x="10439400" y="2732316"/>
              <a:ext cx="10668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pic>
        <p:nvPicPr>
          <p:cNvPr id="19" name="Picture 18"/>
          <p:cNvPicPr>
            <a:picLocks noChangeAspect="1"/>
          </p:cNvPicPr>
          <p:nvPr/>
        </p:nvPicPr>
        <p:blipFill>
          <a:blip r:embed="rId3"/>
          <a:stretch>
            <a:fillRect/>
          </a:stretch>
        </p:blipFill>
        <p:spPr>
          <a:xfrm>
            <a:off x="228600" y="152400"/>
            <a:ext cx="623888" cy="643283"/>
          </a:xfrm>
          <a:prstGeom prst="rect">
            <a:avLst/>
          </a:prstGeom>
        </p:spPr>
      </p:pic>
      <p:pic>
        <p:nvPicPr>
          <p:cNvPr id="24" name="Picture 23"/>
          <p:cNvPicPr>
            <a:picLocks noChangeAspect="1"/>
          </p:cNvPicPr>
          <p:nvPr/>
        </p:nvPicPr>
        <p:blipFill>
          <a:blip r:embed="rId4"/>
          <a:stretch>
            <a:fillRect/>
          </a:stretch>
        </p:blipFill>
        <p:spPr>
          <a:xfrm>
            <a:off x="4800600" y="1828801"/>
            <a:ext cx="1258805" cy="2057399"/>
          </a:xfrm>
          <a:prstGeom prst="rect">
            <a:avLst/>
          </a:prstGeom>
        </p:spPr>
      </p:pic>
      <p:pic>
        <p:nvPicPr>
          <p:cNvPr id="26" name="Picture 25"/>
          <p:cNvPicPr>
            <a:picLocks noChangeAspect="1"/>
          </p:cNvPicPr>
          <p:nvPr/>
        </p:nvPicPr>
        <p:blipFill>
          <a:blip r:embed="rId5"/>
          <a:stretch>
            <a:fillRect/>
          </a:stretch>
        </p:blipFill>
        <p:spPr>
          <a:xfrm>
            <a:off x="1895168" y="1818968"/>
            <a:ext cx="1207864" cy="2057400"/>
          </a:xfrm>
          <a:prstGeom prst="rect">
            <a:avLst/>
          </a:prstGeom>
        </p:spPr>
      </p:pic>
      <p:sp>
        <p:nvSpPr>
          <p:cNvPr id="28" name="Rectangle 27"/>
          <p:cNvSpPr/>
          <p:nvPr/>
        </p:nvSpPr>
        <p:spPr>
          <a:xfrm>
            <a:off x="6934200" y="152400"/>
            <a:ext cx="2209799" cy="646331"/>
          </a:xfrm>
          <a:prstGeom prst="rect">
            <a:avLst/>
          </a:prstGeom>
        </p:spPr>
        <p:txBody>
          <a:bodyPr wrap="square">
            <a:spAutoFit/>
          </a:bodyPr>
          <a:lstStyle/>
          <a:p>
            <a:r>
              <a:rPr lang="en-US" dirty="0"/>
              <a:t>The </a:t>
            </a:r>
            <a:r>
              <a:rPr lang="en-US" u="sng" dirty="0"/>
              <a:t>remote</a:t>
            </a:r>
            <a:r>
              <a:rPr lang="en-US" dirty="0"/>
              <a:t> unit displays a wire map</a:t>
            </a:r>
            <a:endParaRPr lang="en-US" u="sng" dirty="0"/>
          </a:p>
        </p:txBody>
      </p:sp>
      <p:sp>
        <p:nvSpPr>
          <p:cNvPr id="29" name="Rectangle 28"/>
          <p:cNvSpPr/>
          <p:nvPr/>
        </p:nvSpPr>
        <p:spPr>
          <a:xfrm>
            <a:off x="7086600" y="4161935"/>
            <a:ext cx="2514599" cy="646331"/>
          </a:xfrm>
          <a:prstGeom prst="rect">
            <a:avLst/>
          </a:prstGeom>
        </p:spPr>
        <p:txBody>
          <a:bodyPr wrap="square">
            <a:spAutoFit/>
          </a:bodyPr>
          <a:lstStyle/>
          <a:p>
            <a:r>
              <a:rPr lang="en-US" dirty="0"/>
              <a:t>The </a:t>
            </a:r>
            <a:r>
              <a:rPr lang="en-US" u="sng" dirty="0"/>
              <a:t>remote</a:t>
            </a:r>
            <a:r>
              <a:rPr lang="en-US" dirty="0"/>
              <a:t> unit says pair 78 is open at 0.0 m</a:t>
            </a:r>
          </a:p>
        </p:txBody>
      </p:sp>
      <p:grpSp>
        <p:nvGrpSpPr>
          <p:cNvPr id="5" name="Group 4"/>
          <p:cNvGrpSpPr/>
          <p:nvPr/>
        </p:nvGrpSpPr>
        <p:grpSpPr>
          <a:xfrm>
            <a:off x="7010400" y="762000"/>
            <a:ext cx="3929907" cy="514350"/>
            <a:chOff x="6781800" y="838200"/>
            <a:chExt cx="3929907" cy="514350"/>
          </a:xfrm>
        </p:grpSpPr>
        <p:sp>
          <p:nvSpPr>
            <p:cNvPr id="3" name="TextBox 2"/>
            <p:cNvSpPr txBox="1"/>
            <p:nvPr/>
          </p:nvSpPr>
          <p:spPr>
            <a:xfrm>
              <a:off x="7315200" y="914400"/>
              <a:ext cx="3396507" cy="369332"/>
            </a:xfrm>
            <a:prstGeom prst="rect">
              <a:avLst/>
            </a:prstGeom>
            <a:noFill/>
          </p:spPr>
          <p:txBody>
            <a:bodyPr wrap="none" rtlCol="0">
              <a:spAutoFit/>
            </a:bodyPr>
            <a:lstStyle/>
            <a:p>
              <a:r>
                <a:rPr lang="en-US" dirty="0"/>
                <a:t>In this case, the cable fails the test</a:t>
              </a:r>
            </a:p>
          </p:txBody>
        </p:sp>
        <p:pic>
          <p:nvPicPr>
            <p:cNvPr id="4" name="Picture 3"/>
            <p:cNvPicPr>
              <a:picLocks noChangeAspect="1"/>
            </p:cNvPicPr>
            <p:nvPr/>
          </p:nvPicPr>
          <p:blipFill>
            <a:blip r:embed="rId6"/>
            <a:stretch>
              <a:fillRect/>
            </a:stretch>
          </p:blipFill>
          <p:spPr>
            <a:xfrm>
              <a:off x="6781800" y="838200"/>
              <a:ext cx="553485" cy="514350"/>
            </a:xfrm>
            <a:prstGeom prst="rect">
              <a:avLst/>
            </a:prstGeom>
          </p:spPr>
        </p:pic>
      </p:grpSp>
      <p:pic>
        <p:nvPicPr>
          <p:cNvPr id="23" name="Picture 22">
            <a:hlinkClick r:id="" action="ppaction://hlinkshowjump?jump=nextslide"/>
            <a:hlinkHover r:id="" action="ppaction://noaction" highlightClick="1"/>
          </p:cNvPr>
          <p:cNvPicPr>
            <a:picLocks noChangeAspect="1"/>
          </p:cNvPicPr>
          <p:nvPr/>
        </p:nvPicPr>
        <p:blipFill>
          <a:blip r:embed="rId7"/>
          <a:stretch>
            <a:fillRect/>
          </a:stretch>
        </p:blipFill>
        <p:spPr>
          <a:xfrm>
            <a:off x="11277600" y="4114800"/>
            <a:ext cx="780489" cy="348022"/>
          </a:xfrm>
          <a:prstGeom prst="rect">
            <a:avLst/>
          </a:prstGeom>
        </p:spPr>
      </p:pic>
      <p:pic>
        <p:nvPicPr>
          <p:cNvPr id="27" name="Picture 26"/>
          <p:cNvPicPr>
            <a:picLocks noChangeAspect="1"/>
          </p:cNvPicPr>
          <p:nvPr/>
        </p:nvPicPr>
        <p:blipFill>
          <a:blip r:embed="rId7"/>
          <a:stretch>
            <a:fillRect/>
          </a:stretch>
        </p:blipFill>
        <p:spPr>
          <a:xfrm>
            <a:off x="9753600" y="4267200"/>
            <a:ext cx="780489" cy="348022"/>
          </a:xfrm>
          <a:prstGeom prst="rect">
            <a:avLst/>
          </a:prstGeom>
        </p:spPr>
      </p:pic>
      <p:sp>
        <p:nvSpPr>
          <p:cNvPr id="10" name="TextBox 9"/>
          <p:cNvSpPr txBox="1"/>
          <p:nvPr/>
        </p:nvSpPr>
        <p:spPr>
          <a:xfrm>
            <a:off x="2784394" y="3345977"/>
            <a:ext cx="179536" cy="84639"/>
          </a:xfrm>
          <a:prstGeom prst="rect">
            <a:avLst/>
          </a:prstGeom>
          <a:solidFill>
            <a:schemeClr val="bg1">
              <a:lumMod val="75000"/>
            </a:schemeClr>
          </a:solidFill>
        </p:spPr>
        <p:txBody>
          <a:bodyPr wrap="none" lIns="0" tIns="0" rIns="0" bIns="0" rtlCol="0">
            <a:spAutoFit/>
          </a:bodyPr>
          <a:lstStyle/>
          <a:p>
            <a:r>
              <a:rPr lang="en-US" sz="550" b="1" dirty="0"/>
              <a:t>5.0m  </a:t>
            </a:r>
          </a:p>
        </p:txBody>
      </p:sp>
      <p:sp>
        <p:nvSpPr>
          <p:cNvPr id="32" name="TextBox 31"/>
          <p:cNvSpPr txBox="1"/>
          <p:nvPr/>
        </p:nvSpPr>
        <p:spPr>
          <a:xfrm>
            <a:off x="5721724" y="3359524"/>
            <a:ext cx="163506" cy="76944"/>
          </a:xfrm>
          <a:prstGeom prst="rect">
            <a:avLst/>
          </a:prstGeom>
          <a:solidFill>
            <a:schemeClr val="bg1">
              <a:lumMod val="75000"/>
            </a:schemeClr>
          </a:solidFill>
        </p:spPr>
        <p:txBody>
          <a:bodyPr wrap="none" lIns="0" tIns="0" rIns="0" bIns="0" rtlCol="0">
            <a:spAutoFit/>
          </a:bodyPr>
          <a:lstStyle/>
          <a:p>
            <a:r>
              <a:rPr lang="en-US" sz="500" b="1" dirty="0"/>
              <a:t>0.0m  </a:t>
            </a:r>
          </a:p>
        </p:txBody>
      </p:sp>
      <p:pic>
        <p:nvPicPr>
          <p:cNvPr id="25" name="Picture 24"/>
          <p:cNvPicPr>
            <a:picLocks noChangeAspect="1"/>
          </p:cNvPicPr>
          <p:nvPr/>
        </p:nvPicPr>
        <p:blipFill>
          <a:blip r:embed="rId4"/>
          <a:stretch>
            <a:fillRect/>
          </a:stretch>
        </p:blipFill>
        <p:spPr>
          <a:xfrm>
            <a:off x="4114800" y="762000"/>
            <a:ext cx="2609850" cy="4581525"/>
          </a:xfrm>
          <a:prstGeom prst="rect">
            <a:avLst/>
          </a:prstGeom>
        </p:spPr>
      </p:pic>
      <p:sp>
        <p:nvSpPr>
          <p:cNvPr id="31" name="TextBox 30"/>
          <p:cNvSpPr txBox="1"/>
          <p:nvPr/>
        </p:nvSpPr>
        <p:spPr>
          <a:xfrm>
            <a:off x="6029960" y="4169192"/>
            <a:ext cx="362279" cy="169277"/>
          </a:xfrm>
          <a:prstGeom prst="rect">
            <a:avLst/>
          </a:prstGeom>
          <a:solidFill>
            <a:schemeClr val="bg1">
              <a:lumMod val="75000"/>
            </a:schemeClr>
          </a:solidFill>
        </p:spPr>
        <p:txBody>
          <a:bodyPr wrap="none" lIns="0" tIns="0" rIns="0" bIns="0" rtlCol="0">
            <a:spAutoFit/>
          </a:bodyPr>
          <a:lstStyle/>
          <a:p>
            <a:r>
              <a:rPr lang="en-US" sz="1100" b="1" dirty="0"/>
              <a:t>0.0m  </a:t>
            </a:r>
          </a:p>
        </p:txBody>
      </p:sp>
      <p:cxnSp>
        <p:nvCxnSpPr>
          <p:cNvPr id="34" name="Straight Arrow Connector 33"/>
          <p:cNvCxnSpPr/>
          <p:nvPr/>
        </p:nvCxnSpPr>
        <p:spPr>
          <a:xfrm flipH="1">
            <a:off x="6172200" y="762000"/>
            <a:ext cx="1219200" cy="1905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6477000" y="4314335"/>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7391400" y="762000"/>
            <a:ext cx="2209799" cy="646331"/>
          </a:xfrm>
          <a:prstGeom prst="rect">
            <a:avLst/>
          </a:prstGeom>
        </p:spPr>
        <p:txBody>
          <a:bodyPr wrap="square">
            <a:spAutoFit/>
          </a:bodyPr>
          <a:lstStyle/>
          <a:p>
            <a:r>
              <a:rPr lang="en-US" dirty="0"/>
              <a:t>The </a:t>
            </a:r>
            <a:r>
              <a:rPr lang="en-US" dirty="0" err="1"/>
              <a:t>wiremap</a:t>
            </a:r>
            <a:r>
              <a:rPr lang="en-US" dirty="0"/>
              <a:t> shows conductor 8 is open</a:t>
            </a:r>
            <a:endParaRPr lang="en-US" u="sng" dirty="0"/>
          </a:p>
        </p:txBody>
      </p:sp>
    </p:spTree>
    <p:extLst>
      <p:ext uri="{BB962C8B-B14F-4D97-AF65-F5344CB8AC3E}">
        <p14:creationId xmlns:p14="http://schemas.microsoft.com/office/powerpoint/2010/main" val="2284720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gtEl>
                                        <p:attrNameLst>
                                          <p:attrName>style.visibility</p:attrName>
                                        </p:attrNameLst>
                                      </p:cBhvr>
                                      <p:to>
                                        <p:strVal val="hidden"/>
                                      </p:to>
                                    </p:set>
                                  </p:childTnLst>
                                </p:cTn>
                              </p:par>
                              <p:par>
                                <p:cTn id="9" presetID="53" presetClass="entr" presetSubtype="16"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animEffect transition="in" filter="fade">
                                      <p:cBhvr>
                                        <p:cTn id="13" dur="500"/>
                                        <p:tgtEl>
                                          <p:spTgt spid="25"/>
                                        </p:tgtEl>
                                      </p:cBhvr>
                                    </p:animEffec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par>
                          <p:cTn id="17" fill="hold">
                            <p:stCondLst>
                              <p:cond delay="500"/>
                            </p:stCondLst>
                            <p:childTnLst>
                              <p:par>
                                <p:cTn id="18" presetID="1" presetClass="entr" presetSubtype="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childTnLst>
                          </p:cTn>
                        </p:par>
                        <p:par>
                          <p:cTn id="23" fill="hold">
                            <p:stCondLst>
                              <p:cond delay="500"/>
                            </p:stCondLst>
                            <p:childTnLst>
                              <p:par>
                                <p:cTn id="24" presetID="1" presetClass="entr" presetSubtype="0"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childTnLst>
                                </p:cTn>
                              </p:par>
                            </p:childTnLst>
                          </p:cTn>
                        </p:par>
                        <p:par>
                          <p:cTn id="26" fill="hold">
                            <p:stCondLst>
                              <p:cond delay="500"/>
                            </p:stCondLst>
                            <p:childTnLst>
                              <p:par>
                                <p:cTn id="27" presetID="1" presetClass="entr" presetSubtype="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par>
                                <p:cTn id="39" presetID="1" presetClass="exit" presetSubtype="0" fill="hold" nodeType="withEffect">
                                  <p:stCondLst>
                                    <p:cond delay="0"/>
                                  </p:stCondLst>
                                  <p:childTnLst>
                                    <p:set>
                                      <p:cBhvr>
                                        <p:cTn id="40" dur="1" fill="hold">
                                          <p:stCondLst>
                                            <p:cond delay="0"/>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8" grpId="0"/>
      <p:bldP spid="29" grpId="0"/>
      <p:bldP spid="31" grpId="0" animBg="1"/>
      <p:bldP spid="36"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228600" y="152400"/>
            <a:ext cx="623888" cy="643283"/>
          </a:xfrm>
          <a:prstGeom prst="rect">
            <a:avLst/>
          </a:prstGeom>
        </p:spPr>
      </p:pic>
      <p:pic>
        <p:nvPicPr>
          <p:cNvPr id="24" name="Picture 23"/>
          <p:cNvPicPr>
            <a:picLocks noChangeAspect="1"/>
          </p:cNvPicPr>
          <p:nvPr/>
        </p:nvPicPr>
        <p:blipFill>
          <a:blip r:embed="rId3"/>
          <a:stretch>
            <a:fillRect/>
          </a:stretch>
        </p:blipFill>
        <p:spPr>
          <a:xfrm>
            <a:off x="4800600" y="1828801"/>
            <a:ext cx="1258805" cy="2057399"/>
          </a:xfrm>
          <a:prstGeom prst="rect">
            <a:avLst/>
          </a:prstGeom>
        </p:spPr>
      </p:pic>
      <p:pic>
        <p:nvPicPr>
          <p:cNvPr id="26" name="Picture 25"/>
          <p:cNvPicPr>
            <a:picLocks noChangeAspect="1"/>
          </p:cNvPicPr>
          <p:nvPr/>
        </p:nvPicPr>
        <p:blipFill>
          <a:blip r:embed="rId4"/>
          <a:stretch>
            <a:fillRect/>
          </a:stretch>
        </p:blipFill>
        <p:spPr>
          <a:xfrm>
            <a:off x="1895168" y="1818968"/>
            <a:ext cx="1207864" cy="2057400"/>
          </a:xfrm>
          <a:prstGeom prst="rect">
            <a:avLst/>
          </a:prstGeom>
        </p:spPr>
      </p:pic>
      <p:sp>
        <p:nvSpPr>
          <p:cNvPr id="20" name="Rectangle 19"/>
          <p:cNvSpPr/>
          <p:nvPr/>
        </p:nvSpPr>
        <p:spPr>
          <a:xfrm>
            <a:off x="7315200" y="2057400"/>
            <a:ext cx="4191000" cy="1631216"/>
          </a:xfrm>
          <a:prstGeom prst="rect">
            <a:avLst/>
          </a:prstGeom>
        </p:spPr>
        <p:txBody>
          <a:bodyPr wrap="square">
            <a:spAutoFit/>
          </a:bodyPr>
          <a:lstStyle/>
          <a:p>
            <a:r>
              <a:rPr lang="en-US" sz="1600" dirty="0"/>
              <a:t>Now, let’s say that you just fixed the connector, and it’s time to retest the repaired cable</a:t>
            </a:r>
          </a:p>
          <a:p>
            <a:endParaRPr lang="en-US" sz="1600" dirty="0"/>
          </a:p>
          <a:p>
            <a:r>
              <a:rPr lang="en-US" sz="2000" b="1" dirty="0"/>
              <a:t>Press </a:t>
            </a:r>
            <a:r>
              <a:rPr lang="en-US" sz="2000" b="1" dirty="0" err="1"/>
              <a:t>Autotest</a:t>
            </a:r>
            <a:r>
              <a:rPr lang="en-US" sz="2000" b="1" dirty="0"/>
              <a:t> on the </a:t>
            </a:r>
            <a:r>
              <a:rPr lang="en-US" sz="2000" b="1" u="sng" dirty="0"/>
              <a:t>remote</a:t>
            </a:r>
            <a:r>
              <a:rPr lang="en-US" sz="2000" b="1" dirty="0"/>
              <a:t> side</a:t>
            </a:r>
          </a:p>
          <a:p>
            <a:endParaRPr lang="en-US" sz="1600" dirty="0"/>
          </a:p>
          <a:p>
            <a:pPr marL="285750" indent="-285750">
              <a:buFont typeface="Arial" panose="020B0604020202020204" pitchFamily="34" charset="0"/>
              <a:buChar char="•"/>
            </a:pPr>
            <a:endParaRPr lang="en-US" sz="1600" dirty="0"/>
          </a:p>
        </p:txBody>
      </p:sp>
      <p:sp>
        <p:nvSpPr>
          <p:cNvPr id="11" name="Rectangle 10">
            <a:hlinkClick r:id="" action="ppaction://hlinkshowjump?jump=nextslide"/>
            <a:hlinkHover r:id="" action="ppaction://noaction" highlightClick="1"/>
          </p:cNvPr>
          <p:cNvSpPr/>
          <p:nvPr/>
        </p:nvSpPr>
        <p:spPr>
          <a:xfrm>
            <a:off x="4840862" y="3895165"/>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784394" y="3345977"/>
            <a:ext cx="179536" cy="84639"/>
          </a:xfrm>
          <a:prstGeom prst="rect">
            <a:avLst/>
          </a:prstGeom>
          <a:solidFill>
            <a:schemeClr val="bg1">
              <a:lumMod val="75000"/>
            </a:schemeClr>
          </a:solidFill>
        </p:spPr>
        <p:txBody>
          <a:bodyPr wrap="none" lIns="0" tIns="0" rIns="0" bIns="0" rtlCol="0">
            <a:spAutoFit/>
          </a:bodyPr>
          <a:lstStyle/>
          <a:p>
            <a:r>
              <a:rPr lang="en-US" sz="550" b="1" dirty="0"/>
              <a:t>5.0m  </a:t>
            </a:r>
          </a:p>
        </p:txBody>
      </p:sp>
      <p:sp>
        <p:nvSpPr>
          <p:cNvPr id="15" name="TextBox 14"/>
          <p:cNvSpPr txBox="1"/>
          <p:nvPr/>
        </p:nvSpPr>
        <p:spPr>
          <a:xfrm>
            <a:off x="5727780" y="3353468"/>
            <a:ext cx="179536" cy="84639"/>
          </a:xfrm>
          <a:prstGeom prst="rect">
            <a:avLst/>
          </a:prstGeom>
          <a:solidFill>
            <a:schemeClr val="bg1">
              <a:lumMod val="75000"/>
            </a:schemeClr>
          </a:solidFill>
        </p:spPr>
        <p:txBody>
          <a:bodyPr wrap="none" lIns="0" tIns="0" rIns="0" bIns="0" rtlCol="0">
            <a:spAutoFit/>
          </a:bodyPr>
          <a:lstStyle/>
          <a:p>
            <a:r>
              <a:rPr lang="en-US" sz="550" b="1" dirty="0"/>
              <a:t>0.0m  </a:t>
            </a:r>
          </a:p>
        </p:txBody>
      </p:sp>
      <p:sp>
        <p:nvSpPr>
          <p:cNvPr id="16" name="Arrow: Right 15"/>
          <p:cNvSpPr/>
          <p:nvPr/>
        </p:nvSpPr>
        <p:spPr>
          <a:xfrm>
            <a:off x="4267200" y="3962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657956" y="3877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5280934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3" name="Picture 2"/>
          <p:cNvPicPr>
            <a:picLocks noChangeAspect="1"/>
          </p:cNvPicPr>
          <p:nvPr/>
        </p:nvPicPr>
        <p:blipFill>
          <a:blip r:embed="rId4"/>
          <a:stretch>
            <a:fillRect/>
          </a:stretch>
        </p:blipFill>
        <p:spPr>
          <a:xfrm>
            <a:off x="7026534" y="2334305"/>
            <a:ext cx="4819650" cy="1666875"/>
          </a:xfrm>
          <a:prstGeom prst="rect">
            <a:avLst/>
          </a:prstGeom>
        </p:spPr>
      </p:pic>
      <p:sp>
        <p:nvSpPr>
          <p:cNvPr id="4" name="Rectangle 3"/>
          <p:cNvSpPr/>
          <p:nvPr/>
        </p:nvSpPr>
        <p:spPr>
          <a:xfrm>
            <a:off x="8458200" y="4267200"/>
            <a:ext cx="1866124" cy="369332"/>
          </a:xfrm>
          <a:prstGeom prst="rect">
            <a:avLst/>
          </a:prstGeom>
        </p:spPr>
        <p:txBody>
          <a:bodyPr wrap="square">
            <a:spAutoFit/>
          </a:bodyPr>
          <a:lstStyle/>
          <a:p>
            <a:r>
              <a:rPr lang="en-US" dirty="0"/>
              <a:t>Performing test…</a:t>
            </a:r>
          </a:p>
        </p:txBody>
      </p:sp>
      <p:pic>
        <p:nvPicPr>
          <p:cNvPr id="2" name="Picture 1"/>
          <p:cNvPicPr>
            <a:picLocks noChangeAspect="1"/>
          </p:cNvPicPr>
          <p:nvPr/>
        </p:nvPicPr>
        <p:blipFill>
          <a:blip r:embed="rId5"/>
          <a:stretch>
            <a:fillRect/>
          </a:stretch>
        </p:blipFill>
        <p:spPr>
          <a:xfrm>
            <a:off x="1875453" y="1823746"/>
            <a:ext cx="1212980" cy="2039127"/>
          </a:xfrm>
          <a:prstGeom prst="rect">
            <a:avLst/>
          </a:prstGeom>
        </p:spPr>
      </p:pic>
      <p:pic>
        <p:nvPicPr>
          <p:cNvPr id="6" name="Picture 5"/>
          <p:cNvPicPr>
            <a:picLocks noChangeAspect="1"/>
          </p:cNvPicPr>
          <p:nvPr/>
        </p:nvPicPr>
        <p:blipFill>
          <a:blip r:embed="rId6"/>
          <a:stretch>
            <a:fillRect/>
          </a:stretch>
        </p:blipFill>
        <p:spPr>
          <a:xfrm>
            <a:off x="4847059" y="1828703"/>
            <a:ext cx="1222541" cy="2071494"/>
          </a:xfrm>
          <a:prstGeom prst="rect">
            <a:avLst/>
          </a:prstGeom>
        </p:spPr>
      </p:pic>
      <p:cxnSp>
        <p:nvCxnSpPr>
          <p:cNvPr id="32" name="Straight Connector 31"/>
          <p:cNvCxnSpPr/>
          <p:nvPr/>
        </p:nvCxnSpPr>
        <p:spPr>
          <a:xfrm>
            <a:off x="2057400" y="2678289"/>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30" name="Straight Connector 29"/>
          <p:cNvCxnSpPr/>
          <p:nvPr/>
        </p:nvCxnSpPr>
        <p:spPr>
          <a:xfrm>
            <a:off x="2107259" y="2674526"/>
            <a:ext cx="2286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Straight Connector 32"/>
          <p:cNvCxnSpPr/>
          <p:nvPr/>
        </p:nvCxnSpPr>
        <p:spPr>
          <a:xfrm>
            <a:off x="5029200" y="2689578"/>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8" name="Straight Connector 7"/>
          <p:cNvCxnSpPr/>
          <p:nvPr/>
        </p:nvCxnSpPr>
        <p:spPr>
          <a:xfrm>
            <a:off x="5029200" y="2694993"/>
            <a:ext cx="228600" cy="0"/>
          </a:xfrm>
          <a:prstGeom prst="line">
            <a:avLst/>
          </a:prstGeom>
        </p:spPr>
        <p:style>
          <a:lnRef idx="3">
            <a:schemeClr val="accent1"/>
          </a:lnRef>
          <a:fillRef idx="0">
            <a:schemeClr val="accent1"/>
          </a:fillRef>
          <a:effectRef idx="2">
            <a:schemeClr val="accent1"/>
          </a:effectRef>
          <a:fontRef idx="minor">
            <a:schemeClr val="tx1"/>
          </a:fontRef>
        </p:style>
      </p:cxnSp>
      <p:pic>
        <p:nvPicPr>
          <p:cNvPr id="34" name="Picture 33"/>
          <p:cNvPicPr>
            <a:picLocks noChangeAspect="1"/>
          </p:cNvPicPr>
          <p:nvPr/>
        </p:nvPicPr>
        <p:blipFill>
          <a:blip r:embed="rId7"/>
          <a:stretch>
            <a:fillRect/>
          </a:stretch>
        </p:blipFill>
        <p:spPr>
          <a:xfrm>
            <a:off x="228600" y="152400"/>
            <a:ext cx="623888" cy="643283"/>
          </a:xfrm>
          <a:prstGeom prst="rect">
            <a:avLst/>
          </a:prstGeom>
        </p:spPr>
      </p:pic>
      <p:sp>
        <p:nvSpPr>
          <p:cNvPr id="35" name="TextBox 34"/>
          <p:cNvSpPr txBox="1"/>
          <p:nvPr/>
        </p:nvSpPr>
        <p:spPr>
          <a:xfrm>
            <a:off x="2438400" y="152400"/>
            <a:ext cx="3062570" cy="369332"/>
          </a:xfrm>
          <a:prstGeom prst="rect">
            <a:avLst/>
          </a:prstGeom>
          <a:noFill/>
        </p:spPr>
        <p:txBody>
          <a:bodyPr wrap="none" rtlCol="0">
            <a:spAutoFit/>
          </a:bodyPr>
          <a:lstStyle/>
          <a:p>
            <a:r>
              <a:rPr lang="en-US" dirty="0"/>
              <a:t>Getting Started – Run </a:t>
            </a:r>
            <a:r>
              <a:rPr lang="en-US" dirty="0" err="1"/>
              <a:t>Autotest</a:t>
            </a:r>
            <a:endParaRPr lang="en-US" dirty="0"/>
          </a:p>
        </p:txBody>
      </p:sp>
    </p:spTree>
    <p:extLst>
      <p:ext uri="{BB962C8B-B14F-4D97-AF65-F5344CB8AC3E}">
        <p14:creationId xmlns:p14="http://schemas.microsoft.com/office/powerpoint/2010/main" val="411628423"/>
      </p:ext>
    </p:extLst>
  </p:cSld>
  <p:clrMapOvr>
    <a:masterClrMapping/>
  </p:clrMapOvr>
  <mc:AlternateContent xmlns:mc="http://schemas.openxmlformats.org/markup-compatibility/2006" xmlns:p14="http://schemas.microsoft.com/office/powerpoint/2010/main">
    <mc:Choice Requires="p14">
      <p:transition spd="slow" p14:dur="2000" advClick="0" advTm="8500"/>
    </mc:Choice>
    <mc:Fallback xmlns="">
      <p:transition spd="slow" advClick="0" advTm="8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2"/>
                                        </p:tgtEl>
                                        <p:attrNameLst>
                                          <p:attrName>style.visibility</p:attrName>
                                        </p:attrNameLst>
                                      </p:cBhvr>
                                      <p:to>
                                        <p:strVal val="visible"/>
                                      </p:to>
                                    </p:set>
                                  </p:childTnLst>
                                </p:cTn>
                              </p:par>
                              <p:par>
                                <p:cTn id="9" presetID="42" presetClass="path" presetSubtype="0" repeatCount="indefinite" accel="50000" decel="50000" autoRev="1" fill="hold" nodeType="withEffect">
                                  <p:stCondLst>
                                    <p:cond delay="1000"/>
                                  </p:stCondLst>
                                  <p:childTnLst>
                                    <p:animMotion origin="layout" path="M 0.00313 -0.00093 L 0.04688 -0.00093 " pathEditMode="relative" rAng="0" ptsTypes="AA">
                                      <p:cBhvr>
                                        <p:cTn id="10" dur="2000" fill="hold"/>
                                        <p:tgtEl>
                                          <p:spTgt spid="8"/>
                                        </p:tgtEl>
                                        <p:attrNameLst>
                                          <p:attrName>ppt_x</p:attrName>
                                          <p:attrName>ppt_y</p:attrName>
                                        </p:attrNameLst>
                                      </p:cBhvr>
                                      <p:rCtr x="2187" y="0"/>
                                    </p:animMotion>
                                  </p:childTnLst>
                                </p:cTn>
                              </p:par>
                              <p:par>
                                <p:cTn id="11" presetID="42" presetClass="path" presetSubtype="0" repeatCount="indefinite" accel="50000" decel="50000" autoRev="1" fill="hold" nodeType="withEffect">
                                  <p:stCondLst>
                                    <p:cond delay="1000"/>
                                  </p:stCondLst>
                                  <p:childTnLst>
                                    <p:animMotion origin="layout" path="M 2.40693E-17 1.11111E-6 L 0.04375 1.11111E-6 " pathEditMode="relative" rAng="0" ptsTypes="AA">
                                      <p:cBhvr>
                                        <p:cTn id="12" dur="2000" fill="hold"/>
                                        <p:tgtEl>
                                          <p:spTgt spid="30"/>
                                        </p:tgtEl>
                                        <p:attrNameLst>
                                          <p:attrName>ppt_x</p:attrName>
                                          <p:attrName>ppt_y</p:attrName>
                                        </p:attrNameLst>
                                      </p:cBhvr>
                                      <p:rCtr x="2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228600" y="152400"/>
            <a:ext cx="623888" cy="643283"/>
          </a:xfrm>
          <a:prstGeom prst="rect">
            <a:avLst/>
          </a:prstGeom>
        </p:spPr>
      </p:pic>
      <p:pic>
        <p:nvPicPr>
          <p:cNvPr id="24" name="Picture 23"/>
          <p:cNvPicPr>
            <a:picLocks noChangeAspect="1"/>
          </p:cNvPicPr>
          <p:nvPr/>
        </p:nvPicPr>
        <p:blipFill>
          <a:blip r:embed="rId3"/>
          <a:stretch>
            <a:fillRect/>
          </a:stretch>
        </p:blipFill>
        <p:spPr>
          <a:xfrm>
            <a:off x="4800600" y="1828801"/>
            <a:ext cx="1258805" cy="2057399"/>
          </a:xfrm>
          <a:prstGeom prst="rect">
            <a:avLst/>
          </a:prstGeom>
        </p:spPr>
      </p:pic>
      <p:pic>
        <p:nvPicPr>
          <p:cNvPr id="26" name="Picture 25"/>
          <p:cNvPicPr>
            <a:picLocks noChangeAspect="1"/>
          </p:cNvPicPr>
          <p:nvPr/>
        </p:nvPicPr>
        <p:blipFill>
          <a:blip r:embed="rId4"/>
          <a:stretch>
            <a:fillRect/>
          </a:stretch>
        </p:blipFill>
        <p:spPr>
          <a:xfrm>
            <a:off x="1895168" y="1818968"/>
            <a:ext cx="1207864" cy="2057400"/>
          </a:xfrm>
          <a:prstGeom prst="rect">
            <a:avLst/>
          </a:prstGeom>
        </p:spPr>
      </p:pic>
      <p:sp>
        <p:nvSpPr>
          <p:cNvPr id="20" name="Rectangle 19"/>
          <p:cNvSpPr/>
          <p:nvPr/>
        </p:nvSpPr>
        <p:spPr>
          <a:xfrm>
            <a:off x="6858000" y="1752600"/>
            <a:ext cx="4648200" cy="923330"/>
          </a:xfrm>
          <a:prstGeom prst="rect">
            <a:avLst/>
          </a:prstGeom>
        </p:spPr>
        <p:txBody>
          <a:bodyPr wrap="square">
            <a:spAutoFit/>
          </a:bodyPr>
          <a:lstStyle/>
          <a:p>
            <a:r>
              <a:rPr lang="en-US" dirty="0"/>
              <a:t>	Pass!  Your first </a:t>
            </a:r>
            <a:r>
              <a:rPr lang="en-US" dirty="0" err="1"/>
              <a:t>Autotest</a:t>
            </a:r>
            <a:r>
              <a:rPr lang="en-US" dirty="0"/>
              <a:t> is complete</a:t>
            </a:r>
          </a:p>
          <a:p>
            <a:endParaRPr lang="en-US" dirty="0"/>
          </a:p>
          <a:p>
            <a:endParaRPr lang="en-US" dirty="0"/>
          </a:p>
        </p:txBody>
      </p:sp>
      <p:pic>
        <p:nvPicPr>
          <p:cNvPr id="2" name="Picture 1"/>
          <p:cNvPicPr>
            <a:picLocks noChangeAspect="1"/>
          </p:cNvPicPr>
          <p:nvPr/>
        </p:nvPicPr>
        <p:blipFill>
          <a:blip r:embed="rId5"/>
          <a:stretch>
            <a:fillRect/>
          </a:stretch>
        </p:blipFill>
        <p:spPr>
          <a:xfrm>
            <a:off x="4800601" y="1828801"/>
            <a:ext cx="1295400" cy="2057400"/>
          </a:xfrm>
          <a:prstGeom prst="rect">
            <a:avLst/>
          </a:prstGeom>
        </p:spPr>
      </p:pic>
      <p:pic>
        <p:nvPicPr>
          <p:cNvPr id="3" name="Picture 2"/>
          <p:cNvPicPr>
            <a:picLocks noChangeAspect="1"/>
          </p:cNvPicPr>
          <p:nvPr/>
        </p:nvPicPr>
        <p:blipFill>
          <a:blip r:embed="rId6"/>
          <a:stretch>
            <a:fillRect/>
          </a:stretch>
        </p:blipFill>
        <p:spPr>
          <a:xfrm>
            <a:off x="1905000" y="1828801"/>
            <a:ext cx="1200975" cy="2057399"/>
          </a:xfrm>
          <a:prstGeom prst="rect">
            <a:avLst/>
          </a:prstGeom>
        </p:spPr>
      </p:pic>
      <p:sp>
        <p:nvSpPr>
          <p:cNvPr id="11" name="Rectangle 10"/>
          <p:cNvSpPr/>
          <p:nvPr/>
        </p:nvSpPr>
        <p:spPr>
          <a:xfrm>
            <a:off x="6934200" y="2667000"/>
            <a:ext cx="5029200" cy="2246769"/>
          </a:xfrm>
          <a:prstGeom prst="rect">
            <a:avLst/>
          </a:prstGeom>
        </p:spPr>
        <p:txBody>
          <a:bodyPr wrap="square">
            <a:spAutoFit/>
          </a:bodyPr>
          <a:lstStyle/>
          <a:p>
            <a:r>
              <a:rPr lang="en-US" sz="2000" dirty="0"/>
              <a:t>Congratulations!  You just completed the getting started guide including…</a:t>
            </a:r>
          </a:p>
          <a:p>
            <a:pPr marL="285750" indent="-285750">
              <a:buFont typeface="Arial" panose="020B0604020202020204" pitchFamily="34" charset="0"/>
              <a:buChar char="•"/>
            </a:pPr>
            <a:r>
              <a:rPr lang="en-US" sz="2000" dirty="0"/>
              <a:t>Personalizing the settings on your certifier</a:t>
            </a:r>
          </a:p>
          <a:p>
            <a:pPr marL="285750" indent="-285750">
              <a:buFont typeface="Arial" panose="020B0604020202020204" pitchFamily="34" charset="0"/>
              <a:buChar char="•"/>
            </a:pPr>
            <a:r>
              <a:rPr lang="en-US" sz="2000" dirty="0"/>
              <a:t>Defining your project settings</a:t>
            </a:r>
          </a:p>
          <a:p>
            <a:pPr marL="285750" indent="-285750">
              <a:buFont typeface="Arial" panose="020B0604020202020204" pitchFamily="34" charset="0"/>
              <a:buChar char="•"/>
            </a:pPr>
            <a:r>
              <a:rPr lang="en-US" sz="2000" dirty="0"/>
              <a:t>Defining your test settings</a:t>
            </a:r>
          </a:p>
          <a:p>
            <a:pPr marL="285750" indent="-285750">
              <a:buFont typeface="Arial" panose="020B0604020202020204" pitchFamily="34" charset="0"/>
              <a:buChar char="•"/>
            </a:pPr>
            <a:r>
              <a:rPr lang="en-US" sz="2000" dirty="0"/>
              <a:t>Performing a Set Reference Test</a:t>
            </a:r>
          </a:p>
          <a:p>
            <a:pPr marL="285750" indent="-285750">
              <a:buFont typeface="Arial" panose="020B0604020202020204" pitchFamily="34" charset="0"/>
              <a:buChar char="•"/>
            </a:pPr>
            <a:r>
              <a:rPr lang="en-US" sz="2000" dirty="0"/>
              <a:t>And performing your first </a:t>
            </a:r>
            <a:r>
              <a:rPr lang="en-US" sz="2000" dirty="0" err="1"/>
              <a:t>Autotest</a:t>
            </a:r>
            <a:endParaRPr lang="en-US" sz="2000" dirty="0"/>
          </a:p>
        </p:txBody>
      </p:sp>
      <p:sp>
        <p:nvSpPr>
          <p:cNvPr id="12" name="Rectangle 11"/>
          <p:cNvSpPr/>
          <p:nvPr/>
        </p:nvSpPr>
        <p:spPr>
          <a:xfrm>
            <a:off x="3733800" y="5715000"/>
            <a:ext cx="457200" cy="533400"/>
          </a:xfrm>
          <a:prstGeom prst="rect">
            <a:avLst/>
          </a:prstGeom>
          <a:solidFill>
            <a:schemeClr val="bg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7"/>
          <a:stretch>
            <a:fillRect/>
          </a:stretch>
        </p:blipFill>
        <p:spPr>
          <a:xfrm>
            <a:off x="7162800" y="1646855"/>
            <a:ext cx="600075" cy="590550"/>
          </a:xfrm>
          <a:prstGeom prst="rect">
            <a:avLst/>
          </a:prstGeom>
        </p:spPr>
      </p:pic>
      <p:sp>
        <p:nvSpPr>
          <p:cNvPr id="5" name="TextBox 4"/>
          <p:cNvSpPr txBox="1"/>
          <p:nvPr/>
        </p:nvSpPr>
        <p:spPr>
          <a:xfrm>
            <a:off x="5410200" y="5828620"/>
            <a:ext cx="3590470" cy="369332"/>
          </a:xfrm>
          <a:prstGeom prst="rect">
            <a:avLst/>
          </a:prstGeom>
          <a:noFill/>
        </p:spPr>
        <p:txBody>
          <a:bodyPr wrap="none" rtlCol="0">
            <a:spAutoFit/>
          </a:bodyPr>
          <a:lstStyle/>
          <a:p>
            <a:r>
              <a:rPr lang="en-US" b="1" dirty="0"/>
              <a:t>Return to the Getting Started Guide</a:t>
            </a:r>
          </a:p>
        </p:txBody>
      </p:sp>
      <p:sp>
        <p:nvSpPr>
          <p:cNvPr id="15" name="TextBox 14"/>
          <p:cNvSpPr txBox="1"/>
          <p:nvPr/>
        </p:nvSpPr>
        <p:spPr>
          <a:xfrm>
            <a:off x="7315200" y="254976"/>
            <a:ext cx="2743200" cy="369332"/>
          </a:xfrm>
          <a:prstGeom prst="rect">
            <a:avLst/>
          </a:prstGeom>
          <a:noFill/>
        </p:spPr>
        <p:txBody>
          <a:bodyPr wrap="square" rtlCol="0">
            <a:spAutoFit/>
          </a:bodyPr>
          <a:lstStyle/>
          <a:p>
            <a:r>
              <a:rPr lang="en-US" b="1" dirty="0"/>
              <a:t>Return to the Main Menu</a:t>
            </a:r>
          </a:p>
        </p:txBody>
      </p:sp>
      <p:cxnSp>
        <p:nvCxnSpPr>
          <p:cNvPr id="7" name="Straight Arrow Connector 6"/>
          <p:cNvCxnSpPr/>
          <p:nvPr/>
        </p:nvCxnSpPr>
        <p:spPr>
          <a:xfrm>
            <a:off x="9982200" y="457200"/>
            <a:ext cx="381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5029200" y="6019800"/>
            <a:ext cx="381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97897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11829" y="1526431"/>
            <a:ext cx="2665305" cy="4896140"/>
          </a:xfrm>
          <a:prstGeom prst="rect">
            <a:avLst/>
          </a:prstGeom>
        </p:spPr>
      </p:pic>
      <p:sp>
        <p:nvSpPr>
          <p:cNvPr id="3" name="Rectangle 2"/>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Buttons and Connections</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cxnSp>
        <p:nvCxnSpPr>
          <p:cNvPr id="8" name="Straight Connector 7"/>
          <p:cNvCxnSpPr/>
          <p:nvPr/>
        </p:nvCxnSpPr>
        <p:spPr bwMode="auto">
          <a:xfrm>
            <a:off x="4003323" y="2371467"/>
            <a:ext cx="614787" cy="0"/>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9" name="TextBox 8">
            <a:hlinkClick r:id="rId4" action="ppaction://hlinksldjump"/>
            <a:hlinkHover r:id="" action="ppaction://noaction" highlightClick="1"/>
          </p:cNvPr>
          <p:cNvSpPr txBox="1"/>
          <p:nvPr/>
        </p:nvSpPr>
        <p:spPr>
          <a:xfrm>
            <a:off x="4552796" y="2233797"/>
            <a:ext cx="2057038" cy="338554"/>
          </a:xfrm>
          <a:prstGeom prst="rect">
            <a:avLst/>
          </a:prstGeom>
          <a:noFill/>
        </p:spPr>
        <p:txBody>
          <a:bodyPr wrap="none" rtlCol="0">
            <a:spAutoFit/>
          </a:bodyPr>
          <a:lstStyle/>
          <a:p>
            <a:r>
              <a:rPr lang="en-US" sz="1600" dirty="0">
                <a:latin typeface="Calibri" pitchFamily="34" charset="0"/>
                <a:cs typeface="Calibri" pitchFamily="34" charset="0"/>
              </a:rPr>
              <a:t>Resistive Touch Screen</a:t>
            </a:r>
            <a:endParaRPr lang="en-SG" sz="1600" dirty="0">
              <a:latin typeface="Calibri" pitchFamily="34" charset="0"/>
              <a:cs typeface="Calibri" pitchFamily="34" charset="0"/>
            </a:endParaRPr>
          </a:p>
        </p:txBody>
      </p:sp>
      <p:sp>
        <p:nvSpPr>
          <p:cNvPr id="10" name="TextBox 9">
            <a:hlinkClick r:id="rId5" action="ppaction://hlinksldjump"/>
            <a:hlinkHover r:id="" action="ppaction://noaction" highlightClick="1"/>
          </p:cNvPr>
          <p:cNvSpPr txBox="1"/>
          <p:nvPr/>
        </p:nvSpPr>
        <p:spPr>
          <a:xfrm>
            <a:off x="4384506" y="4222187"/>
            <a:ext cx="4129765" cy="830997"/>
          </a:xfrm>
          <a:prstGeom prst="rect">
            <a:avLst/>
          </a:prstGeom>
          <a:noFill/>
        </p:spPr>
        <p:txBody>
          <a:bodyPr wrap="square" rtlCol="0">
            <a:spAutoFit/>
          </a:bodyPr>
          <a:lstStyle/>
          <a:p>
            <a:r>
              <a:rPr lang="en-US" sz="2400" dirty="0">
                <a:latin typeface="Calibri" pitchFamily="34" charset="0"/>
                <a:cs typeface="Calibri" pitchFamily="34" charset="0"/>
              </a:rPr>
              <a:t>Four one touch access buttons</a:t>
            </a:r>
          </a:p>
          <a:p>
            <a:r>
              <a:rPr lang="en-US" sz="2400" dirty="0">
                <a:latin typeface="Calibri" pitchFamily="34" charset="0"/>
                <a:cs typeface="Calibri" pitchFamily="34" charset="0"/>
              </a:rPr>
              <a:t>For quick navigation</a:t>
            </a:r>
            <a:endParaRPr lang="en-SG" sz="2400" dirty="0">
              <a:latin typeface="Calibri" pitchFamily="34" charset="0"/>
              <a:cs typeface="Calibri" pitchFamily="34" charset="0"/>
            </a:endParaRPr>
          </a:p>
        </p:txBody>
      </p:sp>
      <p:cxnSp>
        <p:nvCxnSpPr>
          <p:cNvPr id="11" name="Straight Connector 10"/>
          <p:cNvCxnSpPr/>
          <p:nvPr/>
        </p:nvCxnSpPr>
        <p:spPr bwMode="auto">
          <a:xfrm flipH="1" flipV="1">
            <a:off x="2037347" y="4788568"/>
            <a:ext cx="475415" cy="250514"/>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2" name="TextBox 11">
            <a:hlinkClick r:id="rId6" action="ppaction://hlinksldjump"/>
            <a:hlinkHover r:id="" action="ppaction://noaction" highlightClick="1"/>
          </p:cNvPr>
          <p:cNvSpPr txBox="1"/>
          <p:nvPr/>
        </p:nvSpPr>
        <p:spPr>
          <a:xfrm>
            <a:off x="354494" y="4404742"/>
            <a:ext cx="1961371" cy="584775"/>
          </a:xfrm>
          <a:prstGeom prst="rect">
            <a:avLst/>
          </a:prstGeom>
          <a:noFill/>
        </p:spPr>
        <p:txBody>
          <a:bodyPr wrap="none" rtlCol="0">
            <a:spAutoFit/>
          </a:bodyPr>
          <a:lstStyle/>
          <a:p>
            <a:r>
              <a:rPr lang="en-US" sz="1600" dirty="0">
                <a:latin typeface="Calibri" pitchFamily="34" charset="0"/>
                <a:cs typeface="Calibri" pitchFamily="34" charset="0"/>
              </a:rPr>
              <a:t>Automatic brightness</a:t>
            </a:r>
          </a:p>
          <a:p>
            <a:r>
              <a:rPr lang="en-US" sz="1600" dirty="0">
                <a:latin typeface="Calibri" pitchFamily="34" charset="0"/>
                <a:cs typeface="Calibri" pitchFamily="34" charset="0"/>
              </a:rPr>
              <a:t>adjustments</a:t>
            </a:r>
            <a:endParaRPr lang="en-SG" sz="1600" dirty="0">
              <a:latin typeface="Calibri" pitchFamily="34" charset="0"/>
              <a:cs typeface="Calibri" pitchFamily="34" charset="0"/>
            </a:endParaRPr>
          </a:p>
        </p:txBody>
      </p:sp>
      <p:cxnSp>
        <p:nvCxnSpPr>
          <p:cNvPr id="13" name="Straight Connector 12"/>
          <p:cNvCxnSpPr/>
          <p:nvPr/>
        </p:nvCxnSpPr>
        <p:spPr bwMode="auto">
          <a:xfrm flipH="1">
            <a:off x="2141621" y="2015834"/>
            <a:ext cx="657833" cy="5471"/>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4" name="TextBox 13">
            <a:hlinkClick r:id="rId7" action="ppaction://hlinksldjump"/>
            <a:hlinkHover r:id="" action="ppaction://noaction" highlightClick="1"/>
          </p:cNvPr>
          <p:cNvSpPr txBox="1"/>
          <p:nvPr/>
        </p:nvSpPr>
        <p:spPr>
          <a:xfrm>
            <a:off x="1534887" y="1799810"/>
            <a:ext cx="837474" cy="584775"/>
          </a:xfrm>
          <a:prstGeom prst="rect">
            <a:avLst/>
          </a:prstGeom>
          <a:noFill/>
        </p:spPr>
        <p:txBody>
          <a:bodyPr wrap="square" rtlCol="0">
            <a:spAutoFit/>
          </a:bodyPr>
          <a:lstStyle/>
          <a:p>
            <a:r>
              <a:rPr lang="en-US" sz="1600" dirty="0">
                <a:latin typeface="Calibri" pitchFamily="34" charset="0"/>
                <a:cs typeface="Calibri" pitchFamily="34" charset="0"/>
              </a:rPr>
              <a:t>Power Button</a:t>
            </a:r>
            <a:endParaRPr lang="en-SG" sz="1600" dirty="0">
              <a:latin typeface="Calibri" pitchFamily="34" charset="0"/>
              <a:cs typeface="Calibri" pitchFamily="34" charset="0"/>
            </a:endParaRPr>
          </a:p>
        </p:txBody>
      </p:sp>
      <p:cxnSp>
        <p:nvCxnSpPr>
          <p:cNvPr id="15" name="Straight Connector 14"/>
          <p:cNvCxnSpPr/>
          <p:nvPr/>
        </p:nvCxnSpPr>
        <p:spPr bwMode="auto">
          <a:xfrm flipH="1">
            <a:off x="2079171" y="5151232"/>
            <a:ext cx="978451" cy="498454"/>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6" name="TextBox 15">
            <a:hlinkClick r:id="rId8" action="ppaction://hlinksldjump"/>
            <a:hlinkHover r:id="" action="ppaction://noaction" highlightClick="1"/>
          </p:cNvPr>
          <p:cNvSpPr txBox="1"/>
          <p:nvPr/>
        </p:nvSpPr>
        <p:spPr>
          <a:xfrm>
            <a:off x="430694" y="5386890"/>
            <a:ext cx="1899710" cy="830997"/>
          </a:xfrm>
          <a:prstGeom prst="rect">
            <a:avLst/>
          </a:prstGeom>
          <a:noFill/>
        </p:spPr>
        <p:txBody>
          <a:bodyPr wrap="square" rtlCol="0">
            <a:spAutoFit/>
          </a:bodyPr>
          <a:lstStyle/>
          <a:p>
            <a:r>
              <a:rPr lang="en-US" sz="1600" dirty="0">
                <a:latin typeface="Calibri" pitchFamily="34" charset="0"/>
                <a:cs typeface="Calibri" pitchFamily="34" charset="0"/>
              </a:rPr>
              <a:t>Navigation buttons for up-down, right-left navigation</a:t>
            </a:r>
            <a:endParaRPr lang="en-SG" sz="1600" dirty="0">
              <a:latin typeface="Calibri" pitchFamily="34" charset="0"/>
              <a:cs typeface="Calibri" pitchFamily="34" charset="0"/>
            </a:endParaRPr>
          </a:p>
        </p:txBody>
      </p:sp>
      <p:cxnSp>
        <p:nvCxnSpPr>
          <p:cNvPr id="17" name="Straight Connector 16"/>
          <p:cNvCxnSpPr/>
          <p:nvPr/>
        </p:nvCxnSpPr>
        <p:spPr bwMode="auto">
          <a:xfrm>
            <a:off x="4471593" y="1773848"/>
            <a:ext cx="215464" cy="0"/>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8" name="TextBox 17">
            <a:hlinkClick r:id="rId9" action="ppaction://hlinksldjump"/>
            <a:hlinkHover r:id="" action="ppaction://noaction" highlightClick="1"/>
          </p:cNvPr>
          <p:cNvSpPr txBox="1"/>
          <p:nvPr/>
        </p:nvSpPr>
        <p:spPr>
          <a:xfrm>
            <a:off x="4615609" y="1629831"/>
            <a:ext cx="1391407" cy="338554"/>
          </a:xfrm>
          <a:prstGeom prst="rect">
            <a:avLst/>
          </a:prstGeom>
          <a:noFill/>
        </p:spPr>
        <p:txBody>
          <a:bodyPr wrap="none" rtlCol="0">
            <a:spAutoFit/>
          </a:bodyPr>
          <a:lstStyle/>
          <a:p>
            <a:r>
              <a:rPr lang="en-US" sz="1600" dirty="0">
                <a:latin typeface="Calibri" pitchFamily="34" charset="0"/>
                <a:cs typeface="Calibri" pitchFamily="34" charset="0"/>
              </a:rPr>
              <a:t>Hanging cleats</a:t>
            </a:r>
            <a:endParaRPr lang="en-SG" sz="1600" dirty="0">
              <a:latin typeface="Calibri" pitchFamily="34" charset="0"/>
              <a:cs typeface="Calibri" pitchFamily="34" charset="0"/>
            </a:endParaRPr>
          </a:p>
        </p:txBody>
      </p:sp>
      <p:cxnSp>
        <p:nvCxnSpPr>
          <p:cNvPr id="19" name="Straight Connector 18"/>
          <p:cNvCxnSpPr/>
          <p:nvPr/>
        </p:nvCxnSpPr>
        <p:spPr bwMode="auto">
          <a:xfrm>
            <a:off x="3826022" y="4623268"/>
            <a:ext cx="614786" cy="0"/>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20" name="TextBox 19">
            <a:hlinkClick r:id="rId10" action="ppaction://hlinksldjump"/>
            <a:hlinkHover r:id="" action="ppaction://noaction" highlightClick="1"/>
          </p:cNvPr>
          <p:cNvSpPr txBox="1"/>
          <p:nvPr/>
        </p:nvSpPr>
        <p:spPr>
          <a:xfrm>
            <a:off x="4526021" y="5288987"/>
            <a:ext cx="3061322" cy="338554"/>
          </a:xfrm>
          <a:prstGeom prst="rect">
            <a:avLst/>
          </a:prstGeom>
          <a:noFill/>
        </p:spPr>
        <p:txBody>
          <a:bodyPr wrap="square" rtlCol="0">
            <a:spAutoFit/>
          </a:bodyPr>
          <a:lstStyle/>
          <a:p>
            <a:r>
              <a:rPr lang="en-US" sz="1600" dirty="0">
                <a:latin typeface="Calibri" pitchFamily="34" charset="0"/>
                <a:cs typeface="Calibri" pitchFamily="34" charset="0"/>
              </a:rPr>
              <a:t>Contact information for Softing</a:t>
            </a:r>
            <a:endParaRPr lang="en-SG" sz="1600" dirty="0">
              <a:latin typeface="Calibri" pitchFamily="34" charset="0"/>
              <a:cs typeface="Calibri" pitchFamily="34" charset="0"/>
            </a:endParaRPr>
          </a:p>
        </p:txBody>
      </p:sp>
      <p:cxnSp>
        <p:nvCxnSpPr>
          <p:cNvPr id="21" name="Straight Connector 20"/>
          <p:cNvCxnSpPr/>
          <p:nvPr/>
        </p:nvCxnSpPr>
        <p:spPr bwMode="auto">
          <a:xfrm>
            <a:off x="3668486" y="5148943"/>
            <a:ext cx="881743" cy="370114"/>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27" name="Rectangle 26"/>
          <p:cNvSpPr/>
          <p:nvPr/>
        </p:nvSpPr>
        <p:spPr>
          <a:xfrm>
            <a:off x="5063706" y="3243532"/>
            <a:ext cx="802256" cy="681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hlinkClick r:id="rId7" action="ppaction://hlinksldjump" tooltip="Power button"/>
          </p:cNvPr>
          <p:cNvSpPr/>
          <p:nvPr/>
        </p:nvSpPr>
        <p:spPr>
          <a:xfrm>
            <a:off x="2751827" y="1958196"/>
            <a:ext cx="172528" cy="163902"/>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9" action="ppaction://hlinksldjump" tooltip="Hanging cleat"/>
          </p:cNvPr>
          <p:cNvSpPr/>
          <p:nvPr/>
        </p:nvSpPr>
        <p:spPr>
          <a:xfrm>
            <a:off x="4261449" y="1733909"/>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1" action="ppaction://hlinksldjump" tooltip="Autotest"/>
          </p:cNvPr>
          <p:cNvSpPr/>
          <p:nvPr/>
        </p:nvSpPr>
        <p:spPr>
          <a:xfrm>
            <a:off x="2559169" y="4482860"/>
            <a:ext cx="330679" cy="34793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2" action="ppaction://hlinksldjump" tooltip="Charging"/>
          </p:cNvPr>
          <p:cNvSpPr/>
          <p:nvPr/>
        </p:nvSpPr>
        <p:spPr>
          <a:xfrm>
            <a:off x="3654724" y="2334882"/>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hlinkClick r:id="rId6" action="ppaction://hlinksldjump" tooltip="Screen brightness"/>
          </p:cNvPr>
          <p:cNvSpPr/>
          <p:nvPr/>
        </p:nvSpPr>
        <p:spPr>
          <a:xfrm>
            <a:off x="2553419" y="4934309"/>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hlinkClick r:id="rId5" action="ppaction://hlinksldjump" tooltip="Contact information"/>
          </p:cNvPr>
          <p:cNvSpPr/>
          <p:nvPr/>
        </p:nvSpPr>
        <p:spPr>
          <a:xfrm>
            <a:off x="3568460" y="4983192"/>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hlinkClick r:id="rId13" action="ppaction://hlinksldjump"/>
            <a:hlinkHover r:id="" action="ppaction://noaction" highlightClick="1"/>
          </p:cNvPr>
          <p:cNvSpPr txBox="1"/>
          <p:nvPr/>
        </p:nvSpPr>
        <p:spPr>
          <a:xfrm>
            <a:off x="4969891" y="3092049"/>
            <a:ext cx="1218603" cy="338554"/>
          </a:xfrm>
          <a:prstGeom prst="rect">
            <a:avLst/>
          </a:prstGeom>
          <a:noFill/>
        </p:spPr>
        <p:txBody>
          <a:bodyPr wrap="none" rtlCol="0">
            <a:spAutoFit/>
          </a:bodyPr>
          <a:lstStyle/>
          <a:p>
            <a:r>
              <a:rPr lang="en-US" sz="1600" dirty="0">
                <a:latin typeface="Calibri" pitchFamily="34" charset="0"/>
                <a:cs typeface="Calibri" pitchFamily="34" charset="0"/>
              </a:rPr>
              <a:t>Connections</a:t>
            </a:r>
            <a:endParaRPr lang="en-SG" sz="1600" dirty="0">
              <a:latin typeface="Calibri" pitchFamily="34" charset="0"/>
              <a:cs typeface="Calibri" pitchFamily="34" charset="0"/>
            </a:endParaRPr>
          </a:p>
        </p:txBody>
      </p:sp>
      <p:cxnSp>
        <p:nvCxnSpPr>
          <p:cNvPr id="35" name="Straight Connector 34"/>
          <p:cNvCxnSpPr/>
          <p:nvPr/>
        </p:nvCxnSpPr>
        <p:spPr bwMode="auto">
          <a:xfrm>
            <a:off x="4396355" y="3261804"/>
            <a:ext cx="614787" cy="0"/>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7848600" y="2743200"/>
            <a:ext cx="1676400" cy="92333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a:t>Select any of the functions for an overview</a:t>
            </a:r>
          </a:p>
        </p:txBody>
      </p:sp>
    </p:spTree>
    <p:extLst>
      <p:ext uri="{BB962C8B-B14F-4D97-AF65-F5344CB8AC3E}">
        <p14:creationId xmlns:p14="http://schemas.microsoft.com/office/powerpoint/2010/main" val="9401612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Connections</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sp>
        <p:nvSpPr>
          <p:cNvPr id="27" name="Rectangle 26"/>
          <p:cNvSpPr/>
          <p:nvPr/>
        </p:nvSpPr>
        <p:spPr>
          <a:xfrm>
            <a:off x="5063706" y="3243532"/>
            <a:ext cx="802256" cy="681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hlinkClick r:id="rId3" action="ppaction://hlinksldjump" tooltip="Power button"/>
          </p:cNvPr>
          <p:cNvSpPr/>
          <p:nvPr/>
        </p:nvSpPr>
        <p:spPr>
          <a:xfrm>
            <a:off x="2751827" y="1958196"/>
            <a:ext cx="172528" cy="163902"/>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4" action="ppaction://hlinksldjump" tooltip="Hanging cleat"/>
          </p:cNvPr>
          <p:cNvSpPr/>
          <p:nvPr/>
        </p:nvSpPr>
        <p:spPr>
          <a:xfrm>
            <a:off x="4261449" y="1733909"/>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5" action="ppaction://hlinksldjump" tooltip="Autotest"/>
          </p:cNvPr>
          <p:cNvSpPr/>
          <p:nvPr/>
        </p:nvSpPr>
        <p:spPr>
          <a:xfrm>
            <a:off x="2559169" y="4482860"/>
            <a:ext cx="330679" cy="34793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6" action="ppaction://hlinksldjump" tooltip="Charging"/>
          </p:cNvPr>
          <p:cNvSpPr/>
          <p:nvPr/>
        </p:nvSpPr>
        <p:spPr>
          <a:xfrm>
            <a:off x="3654724" y="2334882"/>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hlinkClick r:id="rId7" action="ppaction://hlinksldjump" tooltip="Screen brightness"/>
          </p:cNvPr>
          <p:cNvSpPr/>
          <p:nvPr/>
        </p:nvSpPr>
        <p:spPr>
          <a:xfrm>
            <a:off x="2553419" y="4934309"/>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hlinkClick r:id="rId8" action="ppaction://hlinksldjump" tooltip="Contact information"/>
          </p:cNvPr>
          <p:cNvSpPr/>
          <p:nvPr/>
        </p:nvSpPr>
        <p:spPr>
          <a:xfrm>
            <a:off x="3568460" y="4983192"/>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rotWithShape="1">
          <a:blip r:embed="rId9"/>
          <a:srcRect l="28880" r="29992"/>
          <a:stretch/>
        </p:blipFill>
        <p:spPr>
          <a:xfrm>
            <a:off x="6172200" y="2209800"/>
            <a:ext cx="834572" cy="2160240"/>
          </a:xfrm>
          <a:prstGeom prst="rect">
            <a:avLst/>
          </a:prstGeom>
        </p:spPr>
      </p:pic>
      <p:cxnSp>
        <p:nvCxnSpPr>
          <p:cNvPr id="20" name="Straight Connector 19"/>
          <p:cNvCxnSpPr/>
          <p:nvPr/>
        </p:nvCxnSpPr>
        <p:spPr>
          <a:xfrm flipV="1">
            <a:off x="4378006" y="2286000"/>
            <a:ext cx="1794194" cy="392382"/>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4299284" y="3874168"/>
            <a:ext cx="1872916" cy="393032"/>
          </a:xfrm>
          <a:prstGeom prst="line">
            <a:avLst/>
          </a:prstGeom>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p:nvPicPr>
        <p:blipFill rotWithShape="1">
          <a:blip r:embed="rId10"/>
          <a:srcRect l="27621"/>
          <a:stretch/>
        </p:blipFill>
        <p:spPr>
          <a:xfrm>
            <a:off x="7391400" y="4876800"/>
            <a:ext cx="2826581" cy="1028700"/>
          </a:xfrm>
          <a:prstGeom prst="rect">
            <a:avLst/>
          </a:prstGeom>
        </p:spPr>
      </p:pic>
      <p:grpSp>
        <p:nvGrpSpPr>
          <p:cNvPr id="11" name="Group 10"/>
          <p:cNvGrpSpPr/>
          <p:nvPr/>
        </p:nvGrpSpPr>
        <p:grpSpPr>
          <a:xfrm>
            <a:off x="10439400" y="1524000"/>
            <a:ext cx="1611228" cy="1431759"/>
            <a:chOff x="5117433" y="4900862"/>
            <a:chExt cx="1611228" cy="1431759"/>
          </a:xfrm>
        </p:grpSpPr>
        <p:pic>
          <p:nvPicPr>
            <p:cNvPr id="10" name="Picture 9"/>
            <p:cNvPicPr>
              <a:picLocks noChangeAspect="1"/>
            </p:cNvPicPr>
            <p:nvPr/>
          </p:nvPicPr>
          <p:blipFill>
            <a:blip r:embed="rId11"/>
            <a:stretch>
              <a:fillRect/>
            </a:stretch>
          </p:blipFill>
          <p:spPr>
            <a:xfrm>
              <a:off x="5623761" y="5113421"/>
              <a:ext cx="1104900" cy="1219200"/>
            </a:xfrm>
            <a:prstGeom prst="rect">
              <a:avLst/>
            </a:prstGeom>
          </p:spPr>
        </p:pic>
        <p:sp>
          <p:nvSpPr>
            <p:cNvPr id="41" name="Rectangle 40"/>
            <p:cNvSpPr/>
            <p:nvPr/>
          </p:nvSpPr>
          <p:spPr>
            <a:xfrm rot="1856522">
              <a:off x="5117433" y="4900862"/>
              <a:ext cx="673768" cy="2807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Rectangle 41"/>
          <p:cNvSpPr/>
          <p:nvPr/>
        </p:nvSpPr>
        <p:spPr>
          <a:xfrm>
            <a:off x="5470357" y="5614737"/>
            <a:ext cx="425116"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12"/>
          <a:stretch>
            <a:fillRect/>
          </a:stretch>
        </p:blipFill>
        <p:spPr>
          <a:xfrm>
            <a:off x="10210800" y="4343400"/>
            <a:ext cx="1295400" cy="1148196"/>
          </a:xfrm>
          <a:prstGeom prst="rect">
            <a:avLst/>
          </a:prstGeom>
        </p:spPr>
      </p:pic>
      <p:sp>
        <p:nvSpPr>
          <p:cNvPr id="37" name="TextBox 36">
            <a:hlinkClick r:id="rId13" action="ppaction://hlinksldjump"/>
            <a:hlinkHover r:id="" action="ppaction://noaction" highlightClick="1"/>
          </p:cNvPr>
          <p:cNvSpPr txBox="1"/>
          <p:nvPr/>
        </p:nvSpPr>
        <p:spPr>
          <a:xfrm>
            <a:off x="4969891" y="3092049"/>
            <a:ext cx="1218603" cy="338554"/>
          </a:xfrm>
          <a:prstGeom prst="rect">
            <a:avLst/>
          </a:prstGeom>
          <a:noFill/>
        </p:spPr>
        <p:txBody>
          <a:bodyPr wrap="none" rtlCol="0">
            <a:spAutoFit/>
          </a:bodyPr>
          <a:lstStyle/>
          <a:p>
            <a:r>
              <a:rPr lang="en-US" sz="1600" dirty="0">
                <a:latin typeface="Calibri" pitchFamily="34" charset="0"/>
                <a:cs typeface="Calibri" pitchFamily="34" charset="0"/>
              </a:rPr>
              <a:t>Connections</a:t>
            </a:r>
            <a:endParaRPr lang="en-SG" sz="1600" dirty="0">
              <a:latin typeface="Calibri" pitchFamily="34" charset="0"/>
              <a:cs typeface="Calibri" pitchFamily="34" charset="0"/>
            </a:endParaRPr>
          </a:p>
        </p:txBody>
      </p:sp>
      <p:cxnSp>
        <p:nvCxnSpPr>
          <p:cNvPr id="39" name="Straight Connector 38"/>
          <p:cNvCxnSpPr/>
          <p:nvPr/>
        </p:nvCxnSpPr>
        <p:spPr bwMode="auto">
          <a:xfrm>
            <a:off x="4396355" y="3261804"/>
            <a:ext cx="614787" cy="0"/>
          </a:xfrm>
          <a:prstGeom prst="line">
            <a:avLst/>
          </a:prstGeom>
          <a:ln>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4" name="Rectangle 3"/>
          <p:cNvSpPr/>
          <p:nvPr/>
        </p:nvSpPr>
        <p:spPr>
          <a:xfrm>
            <a:off x="5791200" y="1600200"/>
            <a:ext cx="1600200" cy="563231"/>
          </a:xfrm>
          <a:prstGeom prst="rect">
            <a:avLst/>
          </a:prstGeom>
        </p:spPr>
        <p:txBody>
          <a:bodyPr wrap="square">
            <a:spAutoFit/>
          </a:bodyPr>
          <a:lstStyle/>
          <a:p>
            <a:pPr algn="ctr">
              <a:lnSpc>
                <a:spcPct val="85000"/>
              </a:lnSpc>
            </a:pPr>
            <a:r>
              <a:rPr lang="en-US" b="1" dirty="0">
                <a:latin typeface="Times New Roman" pitchFamily="18" charset="0"/>
              </a:rPr>
              <a:t>Side of the Certifier</a:t>
            </a:r>
            <a:endParaRPr lang="en-GB" b="1" i="1" baseline="30000" dirty="0">
              <a:solidFill>
                <a:srgbClr val="264A97"/>
              </a:solidFill>
              <a:latin typeface="Times New Roman" pitchFamily="18" charset="0"/>
            </a:endParaRPr>
          </a:p>
        </p:txBody>
      </p:sp>
      <p:grpSp>
        <p:nvGrpSpPr>
          <p:cNvPr id="34" name="Group 33"/>
          <p:cNvGrpSpPr/>
          <p:nvPr/>
        </p:nvGrpSpPr>
        <p:grpSpPr>
          <a:xfrm>
            <a:off x="9906000" y="1447800"/>
            <a:ext cx="1054907" cy="486587"/>
            <a:chOff x="6497053" y="4334066"/>
            <a:chExt cx="1054907" cy="486587"/>
          </a:xfrm>
        </p:grpSpPr>
        <p:pic>
          <p:nvPicPr>
            <p:cNvPr id="35" name="Picture 34"/>
            <p:cNvPicPr>
              <a:picLocks noChangeAspect="1"/>
            </p:cNvPicPr>
            <p:nvPr/>
          </p:nvPicPr>
          <p:blipFill rotWithShape="1">
            <a:blip r:embed="rId14"/>
            <a:srcRect b="61493"/>
            <a:stretch/>
          </p:blipFill>
          <p:spPr>
            <a:xfrm rot="335577">
              <a:off x="6705914" y="4334066"/>
              <a:ext cx="846046" cy="324153"/>
            </a:xfrm>
            <a:prstGeom prst="rect">
              <a:avLst/>
            </a:prstGeom>
          </p:spPr>
        </p:pic>
        <p:sp>
          <p:nvSpPr>
            <p:cNvPr id="43" name="Rectangle 42"/>
            <p:cNvSpPr/>
            <p:nvPr/>
          </p:nvSpPr>
          <p:spPr>
            <a:xfrm rot="1856522">
              <a:off x="6497053" y="4539916"/>
              <a:ext cx="673768" cy="2807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4" name="Picture 2" descr="http://www.syncdocs.com/wp-content/uploads/2011/08/0-usb_stick.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rot="1705633">
            <a:off x="10751398" y="3048415"/>
            <a:ext cx="780873" cy="548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 name="Picture 4"/>
          <p:cNvPicPr>
            <a:picLocks noChangeAspect="1"/>
          </p:cNvPicPr>
          <p:nvPr/>
        </p:nvPicPr>
        <p:blipFill>
          <a:blip r:embed="rId16"/>
          <a:stretch>
            <a:fillRect/>
          </a:stretch>
        </p:blipFill>
        <p:spPr>
          <a:xfrm>
            <a:off x="10439400" y="3581400"/>
            <a:ext cx="874559" cy="633412"/>
          </a:xfrm>
          <a:prstGeom prst="rect">
            <a:avLst/>
          </a:prstGeom>
        </p:spPr>
      </p:pic>
      <p:sp>
        <p:nvSpPr>
          <p:cNvPr id="7" name="TextBox 6"/>
          <p:cNvSpPr txBox="1"/>
          <p:nvPr/>
        </p:nvSpPr>
        <p:spPr>
          <a:xfrm>
            <a:off x="7543800" y="1295400"/>
            <a:ext cx="3276599" cy="800219"/>
          </a:xfrm>
          <a:prstGeom prst="rect">
            <a:avLst/>
          </a:prstGeom>
          <a:noFill/>
        </p:spPr>
        <p:txBody>
          <a:bodyPr wrap="square" rtlCol="0">
            <a:spAutoFit/>
          </a:bodyPr>
          <a:lstStyle/>
          <a:p>
            <a:r>
              <a:rPr lang="en-US" dirty="0"/>
              <a:t>ActiveSync mini-USB port</a:t>
            </a:r>
          </a:p>
          <a:p>
            <a:r>
              <a:rPr lang="en-US" sz="1400" dirty="0"/>
              <a:t>- For use with eXport software to simulcast certifier screen on PC screen</a:t>
            </a:r>
          </a:p>
        </p:txBody>
      </p:sp>
      <p:sp>
        <p:nvSpPr>
          <p:cNvPr id="45" name="TextBox 44"/>
          <p:cNvSpPr txBox="1"/>
          <p:nvPr/>
        </p:nvSpPr>
        <p:spPr>
          <a:xfrm>
            <a:off x="7848600" y="2209800"/>
            <a:ext cx="3565784" cy="584775"/>
          </a:xfrm>
          <a:prstGeom prst="rect">
            <a:avLst/>
          </a:prstGeom>
          <a:noFill/>
        </p:spPr>
        <p:txBody>
          <a:bodyPr wrap="none" rtlCol="0">
            <a:spAutoFit/>
          </a:bodyPr>
          <a:lstStyle/>
          <a:p>
            <a:r>
              <a:rPr lang="en-US" dirty="0"/>
              <a:t>3.5mm headphone jack</a:t>
            </a:r>
          </a:p>
          <a:p>
            <a:r>
              <a:rPr lang="en-US" sz="1400" dirty="0"/>
              <a:t>- So local operator can talk to remote operator</a:t>
            </a:r>
          </a:p>
        </p:txBody>
      </p:sp>
      <p:sp>
        <p:nvSpPr>
          <p:cNvPr id="46" name="TextBox 45"/>
          <p:cNvSpPr txBox="1"/>
          <p:nvPr/>
        </p:nvSpPr>
        <p:spPr>
          <a:xfrm>
            <a:off x="8382000" y="2895600"/>
            <a:ext cx="2544414" cy="584775"/>
          </a:xfrm>
          <a:prstGeom prst="rect">
            <a:avLst/>
          </a:prstGeom>
          <a:noFill/>
        </p:spPr>
        <p:txBody>
          <a:bodyPr wrap="none" rtlCol="0">
            <a:spAutoFit/>
          </a:bodyPr>
          <a:lstStyle/>
          <a:p>
            <a:r>
              <a:rPr lang="en-US" dirty="0"/>
              <a:t>USB 2.0 for memory stick</a:t>
            </a:r>
            <a:br>
              <a:rPr lang="en-US" dirty="0"/>
            </a:br>
            <a:r>
              <a:rPr lang="en-US" sz="1400" dirty="0"/>
              <a:t>- upload reports</a:t>
            </a:r>
            <a:endParaRPr lang="en-US" dirty="0"/>
          </a:p>
        </p:txBody>
      </p:sp>
      <p:sp>
        <p:nvSpPr>
          <p:cNvPr id="47" name="TextBox 46"/>
          <p:cNvSpPr txBox="1"/>
          <p:nvPr/>
        </p:nvSpPr>
        <p:spPr>
          <a:xfrm>
            <a:off x="8763000" y="3581400"/>
            <a:ext cx="1885644" cy="369332"/>
          </a:xfrm>
          <a:prstGeom prst="rect">
            <a:avLst/>
          </a:prstGeom>
          <a:noFill/>
        </p:spPr>
        <p:txBody>
          <a:bodyPr wrap="none" rtlCol="0">
            <a:spAutoFit/>
          </a:bodyPr>
          <a:lstStyle/>
          <a:p>
            <a:r>
              <a:rPr lang="en-US" dirty="0"/>
              <a:t>RJ-45 jack (future)</a:t>
            </a:r>
          </a:p>
        </p:txBody>
      </p:sp>
      <p:sp>
        <p:nvSpPr>
          <p:cNvPr id="48" name="TextBox 47"/>
          <p:cNvSpPr txBox="1"/>
          <p:nvPr/>
        </p:nvSpPr>
        <p:spPr>
          <a:xfrm>
            <a:off x="7848600" y="4114800"/>
            <a:ext cx="2400272" cy="369332"/>
          </a:xfrm>
          <a:prstGeom prst="rect">
            <a:avLst/>
          </a:prstGeom>
          <a:noFill/>
        </p:spPr>
        <p:txBody>
          <a:bodyPr wrap="none" rtlCol="0">
            <a:spAutoFit/>
          </a:bodyPr>
          <a:lstStyle/>
          <a:p>
            <a:r>
              <a:rPr lang="en-US" dirty="0"/>
              <a:t>AC power charging port</a:t>
            </a:r>
          </a:p>
        </p:txBody>
      </p:sp>
      <p:sp>
        <p:nvSpPr>
          <p:cNvPr id="13" name="Arrow: Up-Down 12"/>
          <p:cNvSpPr/>
          <p:nvPr/>
        </p:nvSpPr>
        <p:spPr>
          <a:xfrm rot="19364912">
            <a:off x="7232844" y="3708175"/>
            <a:ext cx="381000" cy="1965611"/>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a:endCxn id="48" idx="1"/>
          </p:cNvCxnSpPr>
          <p:nvPr/>
        </p:nvCxnSpPr>
        <p:spPr>
          <a:xfrm>
            <a:off x="6629400" y="3962400"/>
            <a:ext cx="1219200" cy="33706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endCxn id="47" idx="1"/>
          </p:cNvCxnSpPr>
          <p:nvPr/>
        </p:nvCxnSpPr>
        <p:spPr>
          <a:xfrm>
            <a:off x="6705600" y="3505200"/>
            <a:ext cx="2057400" cy="260866"/>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a:endCxn id="46" idx="1"/>
          </p:cNvCxnSpPr>
          <p:nvPr/>
        </p:nvCxnSpPr>
        <p:spPr>
          <a:xfrm>
            <a:off x="6781800" y="3124200"/>
            <a:ext cx="1600200" cy="63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6629400" y="2590800"/>
            <a:ext cx="1219200" cy="196338"/>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6553200" y="1828800"/>
            <a:ext cx="990600" cy="621268"/>
          </a:xfrm>
          <a:prstGeom prst="line">
            <a:avLst/>
          </a:prstGeom>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443538" y="5808599"/>
            <a:ext cx="2743200" cy="327782"/>
          </a:xfrm>
          <a:prstGeom prst="rect">
            <a:avLst/>
          </a:prstGeom>
        </p:spPr>
        <p:txBody>
          <a:bodyPr wrap="square">
            <a:spAutoFit/>
          </a:bodyPr>
          <a:lstStyle/>
          <a:p>
            <a:pPr algn="ctr">
              <a:lnSpc>
                <a:spcPct val="85000"/>
              </a:lnSpc>
            </a:pPr>
            <a:r>
              <a:rPr lang="en-US" b="1" dirty="0">
                <a:latin typeface="Times New Roman" pitchFamily="18" charset="0"/>
              </a:rPr>
              <a:t>Side of the Certifier</a:t>
            </a:r>
            <a:endParaRPr lang="en-GB" b="1" i="1" baseline="30000" dirty="0">
              <a:solidFill>
                <a:srgbClr val="264A97"/>
              </a:solidFill>
              <a:latin typeface="Times New Roman" pitchFamily="18" charset="0"/>
            </a:endParaRPr>
          </a:p>
        </p:txBody>
      </p:sp>
    </p:spTree>
    <p:extLst>
      <p:ext uri="{BB962C8B-B14F-4D97-AF65-F5344CB8AC3E}">
        <p14:creationId xmlns:p14="http://schemas.microsoft.com/office/powerpoint/2010/main" val="4430023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Connections </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sp>
        <p:nvSpPr>
          <p:cNvPr id="27" name="Rectangle 26"/>
          <p:cNvSpPr/>
          <p:nvPr/>
        </p:nvSpPr>
        <p:spPr>
          <a:xfrm>
            <a:off x="5063706" y="3243532"/>
            <a:ext cx="802256" cy="681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hlinkClick r:id="rId3" action="ppaction://hlinksldjump" tooltip="Power button"/>
          </p:cNvPr>
          <p:cNvSpPr/>
          <p:nvPr/>
        </p:nvSpPr>
        <p:spPr>
          <a:xfrm>
            <a:off x="2751827" y="1958196"/>
            <a:ext cx="172528" cy="163902"/>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4" action="ppaction://hlinksldjump" tooltip="Hanging cleat"/>
          </p:cNvPr>
          <p:cNvSpPr/>
          <p:nvPr/>
        </p:nvSpPr>
        <p:spPr>
          <a:xfrm>
            <a:off x="4261449" y="1733909"/>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5" action="ppaction://hlinksldjump" tooltip="Autotest"/>
          </p:cNvPr>
          <p:cNvSpPr/>
          <p:nvPr/>
        </p:nvSpPr>
        <p:spPr>
          <a:xfrm>
            <a:off x="2559169" y="4482860"/>
            <a:ext cx="330679" cy="34793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6" action="ppaction://hlinksldjump" tooltip="Charging"/>
          </p:cNvPr>
          <p:cNvSpPr/>
          <p:nvPr/>
        </p:nvSpPr>
        <p:spPr>
          <a:xfrm>
            <a:off x="3654724" y="2334882"/>
            <a:ext cx="215660" cy="24154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hlinkClick r:id="rId7" action="ppaction://hlinksldjump" tooltip="Screen brightness"/>
          </p:cNvPr>
          <p:cNvSpPr/>
          <p:nvPr/>
        </p:nvSpPr>
        <p:spPr>
          <a:xfrm>
            <a:off x="2553419" y="4934309"/>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hlinkClick r:id="rId8" action="ppaction://hlinksldjump" tooltip="Contact information"/>
          </p:cNvPr>
          <p:cNvSpPr/>
          <p:nvPr/>
        </p:nvSpPr>
        <p:spPr>
          <a:xfrm>
            <a:off x="3568460" y="4983192"/>
            <a:ext cx="181155" cy="207034"/>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36"/>
          <p:cNvPicPr>
            <a:picLocks noChangeAspect="1"/>
          </p:cNvPicPr>
          <p:nvPr/>
        </p:nvPicPr>
        <p:blipFill>
          <a:blip r:embed="rId9"/>
          <a:stretch>
            <a:fillRect/>
          </a:stretch>
        </p:blipFill>
        <p:spPr>
          <a:xfrm>
            <a:off x="4686981" y="4137670"/>
            <a:ext cx="4457700" cy="1400175"/>
          </a:xfrm>
          <a:prstGeom prst="rect">
            <a:avLst/>
          </a:prstGeom>
        </p:spPr>
      </p:pic>
      <p:sp>
        <p:nvSpPr>
          <p:cNvPr id="4" name="TextBox 3"/>
          <p:cNvSpPr txBox="1"/>
          <p:nvPr/>
        </p:nvSpPr>
        <p:spPr>
          <a:xfrm>
            <a:off x="4892842" y="3729789"/>
            <a:ext cx="3104889" cy="369332"/>
          </a:xfrm>
          <a:prstGeom prst="rect">
            <a:avLst/>
          </a:prstGeom>
          <a:noFill/>
        </p:spPr>
        <p:txBody>
          <a:bodyPr wrap="none" rtlCol="0">
            <a:spAutoFit/>
          </a:bodyPr>
          <a:lstStyle/>
          <a:p>
            <a:r>
              <a:rPr lang="en-US" dirty="0"/>
              <a:t>Battery removal bottom of unit</a:t>
            </a:r>
          </a:p>
        </p:txBody>
      </p:sp>
      <p:sp>
        <p:nvSpPr>
          <p:cNvPr id="20" name="Rectangle 19"/>
          <p:cNvSpPr/>
          <p:nvPr/>
        </p:nvSpPr>
        <p:spPr>
          <a:xfrm>
            <a:off x="5943599" y="5574632"/>
            <a:ext cx="425116"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H="1">
            <a:off x="4267200" y="5257800"/>
            <a:ext cx="685800" cy="533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4261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a:hlinkClick r:id="rId3"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Brightness Adjustment</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cxnSp>
        <p:nvCxnSpPr>
          <p:cNvPr id="8" name="Straight Connector 7"/>
          <p:cNvCxnSpPr/>
          <p:nvPr/>
        </p:nvCxnSpPr>
        <p:spPr bwMode="auto">
          <a:xfrm>
            <a:off x="4003323" y="2371467"/>
            <a:ext cx="614787"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bwMode="auto">
          <a:xfrm flipH="1" flipV="1">
            <a:off x="1815614" y="4725432"/>
            <a:ext cx="697148" cy="31365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354494" y="4404742"/>
            <a:ext cx="1961371" cy="584775"/>
          </a:xfrm>
          <a:prstGeom prst="rect">
            <a:avLst/>
          </a:prstGeom>
          <a:noFill/>
        </p:spPr>
        <p:txBody>
          <a:bodyPr wrap="none" rtlCol="0">
            <a:spAutoFit/>
          </a:bodyPr>
          <a:lstStyle/>
          <a:p>
            <a:r>
              <a:rPr lang="en-US" sz="1600" dirty="0">
                <a:latin typeface="Calibri" pitchFamily="34" charset="0"/>
                <a:cs typeface="Calibri" pitchFamily="34" charset="0"/>
              </a:rPr>
              <a:t>Automatic brightness</a:t>
            </a:r>
          </a:p>
          <a:p>
            <a:r>
              <a:rPr lang="en-US" sz="1600" dirty="0">
                <a:latin typeface="Calibri" pitchFamily="34" charset="0"/>
                <a:cs typeface="Calibri" pitchFamily="34" charset="0"/>
              </a:rPr>
              <a:t>adjustments</a:t>
            </a:r>
            <a:endParaRPr lang="en-SG" sz="1600" dirty="0">
              <a:latin typeface="Calibri" pitchFamily="34" charset="0"/>
              <a:cs typeface="Calibri" pitchFamily="34" charset="0"/>
            </a:endParaRPr>
          </a:p>
        </p:txBody>
      </p:sp>
      <p:sp>
        <p:nvSpPr>
          <p:cNvPr id="22" name="TextBox 21"/>
          <p:cNvSpPr txBox="1"/>
          <p:nvPr/>
        </p:nvSpPr>
        <p:spPr>
          <a:xfrm>
            <a:off x="5181600" y="2667000"/>
            <a:ext cx="5066592"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Calibri" pitchFamily="34" charset="0"/>
                <a:cs typeface="Calibri" pitchFamily="34" charset="0"/>
              </a:rPr>
              <a:t>Brightness adjustment has 4 pre-set brightness levels</a:t>
            </a:r>
          </a:p>
          <a:p>
            <a:pPr marL="342900" indent="-342900">
              <a:buFont typeface="Arial" panose="020B0604020202020204" pitchFamily="34" charset="0"/>
              <a:buChar char="•"/>
            </a:pPr>
            <a:r>
              <a:rPr lang="en-SG" sz="2400" dirty="0">
                <a:latin typeface="Calibri" pitchFamily="34" charset="0"/>
                <a:cs typeface="Calibri" pitchFamily="34" charset="0"/>
              </a:rPr>
              <a:t>Diming the screen can allow WireXpert to run longer on a charge</a:t>
            </a:r>
          </a:p>
        </p:txBody>
      </p:sp>
      <p:sp>
        <p:nvSpPr>
          <p:cNvPr id="25" name="Rectangle 24"/>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44812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a:hlinkClick r:id="rId3"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Navigation Buttons</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cxnSp>
        <p:nvCxnSpPr>
          <p:cNvPr id="15" name="Straight Connector 14"/>
          <p:cNvCxnSpPr/>
          <p:nvPr/>
        </p:nvCxnSpPr>
        <p:spPr bwMode="auto">
          <a:xfrm flipH="1">
            <a:off x="2277818" y="5151232"/>
            <a:ext cx="779804" cy="37048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87086" y="5094515"/>
            <a:ext cx="2156233" cy="1015663"/>
          </a:xfrm>
          <a:prstGeom prst="rect">
            <a:avLst/>
          </a:prstGeom>
          <a:noFill/>
        </p:spPr>
        <p:txBody>
          <a:bodyPr wrap="square" rtlCol="0">
            <a:spAutoFit/>
          </a:bodyPr>
          <a:lstStyle/>
          <a:p>
            <a:r>
              <a:rPr lang="en-US" sz="2000" dirty="0">
                <a:latin typeface="Calibri" pitchFamily="34" charset="0"/>
                <a:cs typeface="Calibri" pitchFamily="34" charset="0"/>
              </a:rPr>
              <a:t>Navigation buttons for up-down, right-left navigation</a:t>
            </a:r>
            <a:endParaRPr lang="en-SG" sz="2000" dirty="0">
              <a:latin typeface="Calibri" pitchFamily="34" charset="0"/>
              <a:cs typeface="Calibri" pitchFamily="34" charset="0"/>
            </a:endParaRPr>
          </a:p>
        </p:txBody>
      </p:sp>
      <p:sp>
        <p:nvSpPr>
          <p:cNvPr id="22" name="TextBox 21"/>
          <p:cNvSpPr txBox="1"/>
          <p:nvPr/>
        </p:nvSpPr>
        <p:spPr>
          <a:xfrm>
            <a:off x="4724400" y="4114800"/>
            <a:ext cx="5937449" cy="461665"/>
          </a:xfrm>
          <a:prstGeom prst="rect">
            <a:avLst/>
          </a:prstGeom>
          <a:noFill/>
        </p:spPr>
        <p:txBody>
          <a:bodyPr wrap="square" rtlCol="0">
            <a:spAutoFit/>
          </a:bodyPr>
          <a:lstStyle/>
          <a:p>
            <a:r>
              <a:rPr lang="en-US" sz="2400" dirty="0">
                <a:latin typeface="Calibri" pitchFamily="34" charset="0"/>
                <a:cs typeface="Calibri" pitchFamily="34" charset="0"/>
              </a:rPr>
              <a:t>Navigation buttons allow scrolling in long lists</a:t>
            </a:r>
            <a:endParaRPr lang="en-SG" sz="2400" dirty="0">
              <a:latin typeface="Calibri" pitchFamily="34" charset="0"/>
              <a:cs typeface="Calibri" pitchFamily="34" charset="0"/>
            </a:endParaRPr>
          </a:p>
        </p:txBody>
      </p:sp>
      <p:sp>
        <p:nvSpPr>
          <p:cNvPr id="28" name="Rectangle 27"/>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48914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a:hlinkClick r:id="rId3"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Hanging Cleats</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cxnSp>
        <p:nvCxnSpPr>
          <p:cNvPr id="17" name="Straight Connector 16"/>
          <p:cNvCxnSpPr/>
          <p:nvPr/>
        </p:nvCxnSpPr>
        <p:spPr bwMode="auto">
          <a:xfrm>
            <a:off x="4471593" y="1773848"/>
            <a:ext cx="215464"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8" name="TextBox 17"/>
          <p:cNvSpPr txBox="1"/>
          <p:nvPr/>
        </p:nvSpPr>
        <p:spPr>
          <a:xfrm>
            <a:off x="4648266" y="1575402"/>
            <a:ext cx="1997983" cy="461665"/>
          </a:xfrm>
          <a:prstGeom prst="rect">
            <a:avLst/>
          </a:prstGeom>
          <a:noFill/>
        </p:spPr>
        <p:txBody>
          <a:bodyPr wrap="none" rtlCol="0">
            <a:spAutoFit/>
          </a:bodyPr>
          <a:lstStyle/>
          <a:p>
            <a:r>
              <a:rPr lang="en-US" sz="2400" dirty="0">
                <a:latin typeface="Calibri" pitchFamily="34" charset="0"/>
                <a:cs typeface="Calibri" pitchFamily="34" charset="0"/>
              </a:rPr>
              <a:t>Hanging cleats</a:t>
            </a:r>
            <a:endParaRPr lang="en-SG" sz="2400" dirty="0">
              <a:latin typeface="Calibri" pitchFamily="34" charset="0"/>
              <a:cs typeface="Calibri" pitchFamily="34" charset="0"/>
            </a:endParaRPr>
          </a:p>
        </p:txBody>
      </p:sp>
      <p:sp>
        <p:nvSpPr>
          <p:cNvPr id="22" name="TextBox 21"/>
          <p:cNvSpPr txBox="1"/>
          <p:nvPr/>
        </p:nvSpPr>
        <p:spPr>
          <a:xfrm>
            <a:off x="5181600" y="2971800"/>
            <a:ext cx="5410200" cy="1569660"/>
          </a:xfrm>
          <a:prstGeom prst="rect">
            <a:avLst/>
          </a:prstGeom>
          <a:noFill/>
        </p:spPr>
        <p:txBody>
          <a:bodyPr wrap="square" rtlCol="0">
            <a:spAutoFit/>
          </a:bodyPr>
          <a:lstStyle/>
          <a:p>
            <a:r>
              <a:rPr lang="en-US" sz="2400" dirty="0">
                <a:latin typeface="Calibri" pitchFamily="34" charset="0"/>
                <a:cs typeface="Calibri" pitchFamily="34" charset="0"/>
              </a:rPr>
              <a:t>Use hanging cleat or table top stand for conveniently positioning the WireXpert while working in the field so you can view the display while working with your hands</a:t>
            </a:r>
            <a:endParaRPr lang="en-SG" sz="2400" dirty="0">
              <a:latin typeface="Calibri" pitchFamily="34" charset="0"/>
              <a:cs typeface="Calibri" pitchFamily="34" charset="0"/>
            </a:endParaRPr>
          </a:p>
        </p:txBody>
      </p:sp>
      <p:cxnSp>
        <p:nvCxnSpPr>
          <p:cNvPr id="23" name="Straight Connector 22"/>
          <p:cNvCxnSpPr/>
          <p:nvPr/>
        </p:nvCxnSpPr>
        <p:spPr bwMode="auto">
          <a:xfrm>
            <a:off x="4362736" y="5148420"/>
            <a:ext cx="215464"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4" name="TextBox 23"/>
          <p:cNvSpPr txBox="1"/>
          <p:nvPr/>
        </p:nvSpPr>
        <p:spPr>
          <a:xfrm>
            <a:off x="4593837" y="4917317"/>
            <a:ext cx="2093202" cy="461665"/>
          </a:xfrm>
          <a:prstGeom prst="rect">
            <a:avLst/>
          </a:prstGeom>
          <a:noFill/>
        </p:spPr>
        <p:txBody>
          <a:bodyPr wrap="none" rtlCol="0">
            <a:spAutoFit/>
          </a:bodyPr>
          <a:lstStyle/>
          <a:p>
            <a:r>
              <a:rPr lang="en-US" sz="2400" dirty="0">
                <a:latin typeface="Calibri" pitchFamily="34" charset="0"/>
                <a:cs typeface="Calibri" pitchFamily="34" charset="0"/>
              </a:rPr>
              <a:t>Table top stand</a:t>
            </a:r>
            <a:endParaRPr lang="en-SG" sz="2400" dirty="0">
              <a:latin typeface="Calibri" pitchFamily="34" charset="0"/>
              <a:cs typeface="Calibri" pitchFamily="34" charset="0"/>
            </a:endParaRPr>
          </a:p>
        </p:txBody>
      </p:sp>
      <p:sp>
        <p:nvSpPr>
          <p:cNvPr id="29" name="Rectangle 28"/>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67178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Resistive Touch Screen</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sp>
        <p:nvSpPr>
          <p:cNvPr id="9" name="TextBox 8"/>
          <p:cNvSpPr txBox="1"/>
          <p:nvPr/>
        </p:nvSpPr>
        <p:spPr>
          <a:xfrm>
            <a:off x="4552796" y="2233797"/>
            <a:ext cx="2057038" cy="338554"/>
          </a:xfrm>
          <a:prstGeom prst="rect">
            <a:avLst/>
          </a:prstGeom>
          <a:noFill/>
        </p:spPr>
        <p:txBody>
          <a:bodyPr wrap="none" rtlCol="0">
            <a:spAutoFit/>
          </a:bodyPr>
          <a:lstStyle/>
          <a:p>
            <a:r>
              <a:rPr lang="en-US" sz="1600" dirty="0">
                <a:latin typeface="Calibri" pitchFamily="34" charset="0"/>
                <a:cs typeface="Calibri" pitchFamily="34" charset="0"/>
              </a:rPr>
              <a:t>Resistive Touch Screen</a:t>
            </a:r>
            <a:endParaRPr lang="en-SG" sz="1600" dirty="0">
              <a:latin typeface="Calibri" pitchFamily="34" charset="0"/>
              <a:cs typeface="Calibri" pitchFamily="34" charset="0"/>
            </a:endParaRPr>
          </a:p>
        </p:txBody>
      </p:sp>
      <p:sp>
        <p:nvSpPr>
          <p:cNvPr id="22" name="TextBox 21"/>
          <p:cNvSpPr txBox="1"/>
          <p:nvPr/>
        </p:nvSpPr>
        <p:spPr>
          <a:xfrm>
            <a:off x="5943600" y="2743200"/>
            <a:ext cx="5251650" cy="1938992"/>
          </a:xfrm>
          <a:prstGeom prst="rect">
            <a:avLst/>
          </a:prstGeom>
          <a:noFill/>
        </p:spPr>
        <p:txBody>
          <a:bodyPr wrap="square" rtlCol="0">
            <a:spAutoFit/>
          </a:bodyPr>
          <a:lstStyle/>
          <a:p>
            <a:r>
              <a:rPr lang="en-US" sz="2400" dirty="0">
                <a:latin typeface="Calibri" pitchFamily="34" charset="0"/>
                <a:cs typeface="Calibri" pitchFamily="34" charset="0"/>
              </a:rPr>
              <a:t>Touch screen allows for easy navigation, even with gloves</a:t>
            </a:r>
          </a:p>
          <a:p>
            <a:endParaRPr lang="en-US" sz="2400" dirty="0">
              <a:latin typeface="Calibri" pitchFamily="34" charset="0"/>
              <a:cs typeface="Calibri" pitchFamily="34" charset="0"/>
            </a:endParaRPr>
          </a:p>
          <a:p>
            <a:r>
              <a:rPr lang="en-US" sz="2400" dirty="0">
                <a:latin typeface="Calibri" pitchFamily="34" charset="0"/>
                <a:cs typeface="Calibri" pitchFamily="34" charset="0"/>
              </a:rPr>
              <a:t>Stylus provides an alternate method to navigate screens for your convenience</a:t>
            </a:r>
            <a:endParaRPr lang="en-SG" sz="2400" dirty="0">
              <a:latin typeface="Calibri" pitchFamily="34" charset="0"/>
              <a:cs typeface="Calibri" pitchFamily="34" charset="0"/>
            </a:endParaRPr>
          </a:p>
        </p:txBody>
      </p:sp>
      <p:pic>
        <p:nvPicPr>
          <p:cNvPr id="5" name="Picture 4"/>
          <p:cNvPicPr>
            <a:picLocks noChangeAspect="1"/>
          </p:cNvPicPr>
          <p:nvPr/>
        </p:nvPicPr>
        <p:blipFill>
          <a:blip r:embed="rId3"/>
          <a:stretch>
            <a:fillRect/>
          </a:stretch>
        </p:blipFill>
        <p:spPr>
          <a:xfrm>
            <a:off x="5105400" y="2819400"/>
            <a:ext cx="589870" cy="1781290"/>
          </a:xfrm>
          <a:prstGeom prst="rect">
            <a:avLst/>
          </a:prstGeom>
        </p:spPr>
      </p:pic>
      <p:pic>
        <p:nvPicPr>
          <p:cNvPr id="7" name="Picture 6"/>
          <p:cNvPicPr>
            <a:picLocks noChangeAspect="1"/>
          </p:cNvPicPr>
          <p:nvPr/>
        </p:nvPicPr>
        <p:blipFill>
          <a:blip r:embed="rId4"/>
          <a:stretch>
            <a:fillRect/>
          </a:stretch>
        </p:blipFill>
        <p:spPr>
          <a:xfrm>
            <a:off x="228600" y="2133600"/>
            <a:ext cx="4342398" cy="2870645"/>
          </a:xfrm>
          <a:prstGeom prst="rect">
            <a:avLst/>
          </a:prstGeom>
        </p:spPr>
      </p:pic>
      <p:sp>
        <p:nvSpPr>
          <p:cNvPr id="28" name="Rectangle 27"/>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82153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a:hlinkClick r:id="rId3"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One Touch Access Buttons</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cxnSp>
        <p:nvCxnSpPr>
          <p:cNvPr id="8" name="Straight Connector 7"/>
          <p:cNvCxnSpPr/>
          <p:nvPr/>
        </p:nvCxnSpPr>
        <p:spPr bwMode="auto">
          <a:xfrm>
            <a:off x="4003323" y="2371467"/>
            <a:ext cx="614787"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bwMode="auto">
          <a:xfrm>
            <a:off x="3826022" y="4623268"/>
            <a:ext cx="614786"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4953000" y="2057400"/>
            <a:ext cx="6781799" cy="1569660"/>
          </a:xfrm>
          <a:prstGeom prst="rect">
            <a:avLst/>
          </a:prstGeom>
          <a:noFill/>
        </p:spPr>
        <p:txBody>
          <a:bodyPr wrap="square" rtlCol="0">
            <a:spAutoFit/>
          </a:bodyPr>
          <a:lstStyle/>
          <a:p>
            <a:r>
              <a:rPr lang="en-US" sz="2400" u="sng" dirty="0" err="1">
                <a:solidFill>
                  <a:srgbClr val="00B0F0"/>
                </a:solidFill>
                <a:latin typeface="Calibri" pitchFamily="34" charset="0"/>
                <a:cs typeface="Calibri" pitchFamily="34" charset="0"/>
                <a:hlinkClick r:id="rId4" action="ppaction://hlinksldjump"/>
              </a:rPr>
              <a:t>Autotest</a:t>
            </a:r>
            <a:r>
              <a:rPr lang="en-US" sz="2400" dirty="0">
                <a:latin typeface="Calibri" pitchFamily="34" charset="0"/>
                <a:cs typeface="Calibri" pitchFamily="34" charset="0"/>
              </a:rPr>
              <a:t> – One touch access to start next test</a:t>
            </a:r>
          </a:p>
          <a:p>
            <a:r>
              <a:rPr lang="en-US" sz="2400" dirty="0">
                <a:latin typeface="Calibri" pitchFamily="34" charset="0"/>
                <a:cs typeface="Calibri" pitchFamily="34" charset="0"/>
                <a:hlinkClick r:id="rId5" action="ppaction://hlinksldjump"/>
              </a:rPr>
              <a:t>Setup</a:t>
            </a:r>
            <a:r>
              <a:rPr lang="en-US" sz="2400" dirty="0">
                <a:latin typeface="Calibri" pitchFamily="34" charset="0"/>
                <a:cs typeface="Calibri" pitchFamily="34" charset="0"/>
              </a:rPr>
              <a:t> – One touch access to settings</a:t>
            </a:r>
          </a:p>
          <a:p>
            <a:r>
              <a:rPr lang="en-US" sz="2400" dirty="0">
                <a:latin typeface="Calibri" pitchFamily="34" charset="0"/>
                <a:cs typeface="Calibri" pitchFamily="34" charset="0"/>
                <a:hlinkClick r:id="rId6" action="ppaction://hlinksldjump"/>
              </a:rPr>
              <a:t>Data</a:t>
            </a:r>
            <a:r>
              <a:rPr lang="en-US" sz="2400" dirty="0">
                <a:latin typeface="Calibri" pitchFamily="34" charset="0"/>
                <a:cs typeface="Calibri" pitchFamily="34" charset="0"/>
              </a:rPr>
              <a:t> – One touch access to stored tests</a:t>
            </a:r>
          </a:p>
          <a:p>
            <a:r>
              <a:rPr lang="en-US" sz="2400" dirty="0">
                <a:latin typeface="Calibri" pitchFamily="34" charset="0"/>
                <a:cs typeface="Calibri" pitchFamily="34" charset="0"/>
                <a:hlinkClick r:id="rId7" action="ppaction://hlinksldjump"/>
              </a:rPr>
              <a:t>Tools</a:t>
            </a:r>
            <a:r>
              <a:rPr lang="en-US" sz="2400" dirty="0">
                <a:latin typeface="Calibri" pitchFamily="34" charset="0"/>
                <a:cs typeface="Calibri" pitchFamily="34" charset="0"/>
              </a:rPr>
              <a:t> – One touch access to set reference, wire map</a:t>
            </a:r>
            <a:endParaRPr lang="en-SG" sz="2400" dirty="0">
              <a:latin typeface="Calibri" pitchFamily="34" charset="0"/>
              <a:cs typeface="Calibri" pitchFamily="34" charset="0"/>
            </a:endParaRPr>
          </a:p>
        </p:txBody>
      </p:sp>
      <p:sp>
        <p:nvSpPr>
          <p:cNvPr id="28" name="Rectangle 27"/>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4384506" y="4222187"/>
            <a:ext cx="4129765" cy="830997"/>
          </a:xfrm>
          <a:prstGeom prst="rect">
            <a:avLst/>
          </a:prstGeom>
          <a:noFill/>
        </p:spPr>
        <p:txBody>
          <a:bodyPr wrap="square" rtlCol="0">
            <a:spAutoFit/>
          </a:bodyPr>
          <a:lstStyle/>
          <a:p>
            <a:r>
              <a:rPr lang="en-US" sz="2400" dirty="0">
                <a:latin typeface="Calibri" pitchFamily="34" charset="0"/>
                <a:cs typeface="Calibri" pitchFamily="34" charset="0"/>
              </a:rPr>
              <a:t>Four one touch access buttons</a:t>
            </a:r>
          </a:p>
          <a:p>
            <a:r>
              <a:rPr lang="en-US" sz="2400" dirty="0">
                <a:latin typeface="Calibri" pitchFamily="34" charset="0"/>
                <a:cs typeface="Calibri" pitchFamily="34" charset="0"/>
              </a:rPr>
              <a:t>For quick navigation</a:t>
            </a:r>
            <a:endParaRPr lang="en-SG" sz="2400" dirty="0">
              <a:latin typeface="Calibri" pitchFamily="34" charset="0"/>
              <a:cs typeface="Calibri" pitchFamily="34" charset="0"/>
            </a:endParaRPr>
          </a:p>
        </p:txBody>
      </p:sp>
    </p:spTree>
    <p:extLst>
      <p:ext uri="{BB962C8B-B14F-4D97-AF65-F5344CB8AC3E}">
        <p14:creationId xmlns:p14="http://schemas.microsoft.com/office/powerpoint/2010/main" val="35768359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3139321"/>
          </a:xfrm>
          <a:prstGeom prst="rect">
            <a:avLst/>
          </a:prstGeom>
          <a:noFill/>
        </p:spPr>
        <p:txBody>
          <a:bodyPr wrap="square" rtlCol="0">
            <a:spAutoFit/>
          </a:bodyPr>
          <a:lstStyle/>
          <a:p>
            <a:r>
              <a:rPr lang="en-US" dirty="0"/>
              <a:t>Why a OneTouch Data button?</a:t>
            </a:r>
          </a:p>
          <a:p>
            <a:pPr marL="285750" indent="-285750">
              <a:buFont typeface="Arial" panose="020B0604020202020204" pitchFamily="34" charset="0"/>
              <a:buChar char="•"/>
            </a:pPr>
            <a:r>
              <a:rPr lang="en-US" dirty="0"/>
              <a:t>This is OneTouch access to all of your stored cable certification test results</a:t>
            </a:r>
          </a:p>
          <a:p>
            <a:pPr marL="285750" indent="-285750">
              <a:buFont typeface="Arial" panose="020B0604020202020204" pitchFamily="34" charset="0"/>
              <a:buChar char="•"/>
            </a:pPr>
            <a:r>
              <a:rPr lang="en-US" dirty="0"/>
              <a:t>Find cables tested, both </a:t>
            </a:r>
            <a:r>
              <a:rPr lang="en-US" dirty="0">
                <a:solidFill>
                  <a:srgbClr val="00B050"/>
                </a:solidFill>
              </a:rPr>
              <a:t>passed</a:t>
            </a:r>
            <a:r>
              <a:rPr lang="en-US" dirty="0"/>
              <a:t> and </a:t>
            </a:r>
            <a:r>
              <a:rPr lang="en-US" dirty="0">
                <a:solidFill>
                  <a:srgbClr val="FF0000"/>
                </a:solidFill>
              </a:rPr>
              <a:t>failed</a:t>
            </a:r>
          </a:p>
          <a:p>
            <a:pPr marL="742950" lvl="1" indent="-285750">
              <a:buFont typeface="Arial" panose="020B0604020202020204" pitchFamily="34" charset="0"/>
              <a:buChar char="•"/>
            </a:pPr>
            <a:r>
              <a:rPr lang="en-US" dirty="0" err="1"/>
              <a:t>Wiremap</a:t>
            </a:r>
            <a:endParaRPr lang="en-US" dirty="0"/>
          </a:p>
          <a:p>
            <a:pPr marL="742950" lvl="1" indent="-285750">
              <a:buFont typeface="Arial" panose="020B0604020202020204" pitchFamily="34" charset="0"/>
              <a:buChar char="•"/>
            </a:pPr>
            <a:r>
              <a:rPr lang="en-US" dirty="0"/>
              <a:t>Length and Delay</a:t>
            </a:r>
          </a:p>
          <a:p>
            <a:pPr marL="742950" lvl="1" indent="-285750">
              <a:buFont typeface="Arial" panose="020B0604020202020204" pitchFamily="34" charset="0"/>
              <a:buChar char="•"/>
            </a:pPr>
            <a:r>
              <a:rPr lang="en-US" dirty="0"/>
              <a:t>Resistance</a:t>
            </a:r>
          </a:p>
          <a:p>
            <a:pPr marL="742950" lvl="1" indent="-285750">
              <a:buFont typeface="Arial" panose="020B0604020202020204" pitchFamily="34" charset="0"/>
              <a:buChar char="•"/>
            </a:pPr>
            <a:r>
              <a:rPr lang="en-US" dirty="0"/>
              <a:t>Insertion loss</a:t>
            </a:r>
          </a:p>
          <a:p>
            <a:pPr marL="742950" lvl="1" indent="-285750">
              <a:buFont typeface="Arial" panose="020B0604020202020204" pitchFamily="34" charset="0"/>
              <a:buChar char="•"/>
            </a:pPr>
            <a:r>
              <a:rPr lang="en-US" dirty="0"/>
              <a:t>Return loss</a:t>
            </a:r>
          </a:p>
          <a:p>
            <a:pPr marL="742950" lvl="1" indent="-285750">
              <a:buFont typeface="Arial" panose="020B0604020202020204" pitchFamily="34" charset="0"/>
              <a:buChar char="•"/>
            </a:pPr>
            <a:r>
              <a:rPr lang="en-US" dirty="0"/>
              <a:t>NEXT (near end crosstalk) value</a:t>
            </a:r>
          </a:p>
          <a:p>
            <a:pPr marL="742950" lvl="1" indent="-285750">
              <a:buFont typeface="Arial" panose="020B0604020202020204" pitchFamily="34" charset="0"/>
              <a:buChar char="•"/>
            </a:pPr>
            <a:r>
              <a:rPr lang="en-US" dirty="0"/>
              <a:t>And more</a:t>
            </a:r>
          </a:p>
        </p:txBody>
      </p:sp>
      <p:sp>
        <p:nvSpPr>
          <p:cNvPr id="4" name="TextBox 3"/>
          <p:cNvSpPr txBox="1"/>
          <p:nvPr/>
        </p:nvSpPr>
        <p:spPr>
          <a:xfrm>
            <a:off x="8051560" y="5181600"/>
            <a:ext cx="2222403" cy="369332"/>
          </a:xfrm>
          <a:prstGeom prst="rect">
            <a:avLst/>
          </a:prstGeom>
          <a:noFill/>
        </p:spPr>
        <p:txBody>
          <a:bodyPr wrap="none" rtlCol="0">
            <a:spAutoFit/>
          </a:bodyPr>
          <a:lstStyle/>
          <a:p>
            <a:pPr algn="ctr"/>
            <a:r>
              <a:rPr lang="en-US" b="1" dirty="0"/>
              <a:t>Push the Data button</a:t>
            </a:r>
            <a:endParaRPr lang="en-US" dirty="0"/>
          </a:p>
        </p:txBody>
      </p:sp>
      <p:pic>
        <p:nvPicPr>
          <p:cNvPr id="5" name="Picture 4"/>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152400" y="152400"/>
            <a:ext cx="609600" cy="701879"/>
          </a:xfrm>
          <a:prstGeom prst="rect">
            <a:avLst/>
          </a:prstGeom>
        </p:spPr>
      </p:pic>
      <p:sp>
        <p:nvSpPr>
          <p:cNvPr id="11" name="Rectangle 10"/>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hlinkClick r:id="" action="ppaction://hlinkshowjump?jump=nextslide"/>
            <a:hlinkHover r:id="" action="ppaction://noaction" highlightClick="1"/>
          </p:cNvPr>
          <p:cNvSpPr/>
          <p:nvPr/>
        </p:nvSpPr>
        <p:spPr>
          <a:xfrm>
            <a:off x="2617437" y="3897852"/>
            <a:ext cx="167141" cy="175511"/>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p:cNvSpPr/>
          <p:nvPr/>
        </p:nvSpPr>
        <p:spPr>
          <a:xfrm rot="10800000">
            <a:off x="2819400" y="3886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429000" y="38100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0604422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1754326"/>
          </a:xfrm>
          <a:prstGeom prst="rect">
            <a:avLst/>
          </a:prstGeom>
          <a:noFill/>
        </p:spPr>
        <p:txBody>
          <a:bodyPr wrap="square" rtlCol="0">
            <a:spAutoFit/>
          </a:bodyPr>
          <a:lstStyle/>
          <a:p>
            <a:r>
              <a:rPr lang="en-US" dirty="0"/>
              <a:t>We are going to look back at the “LSU Tiger Stadium” test results</a:t>
            </a:r>
          </a:p>
          <a:p>
            <a:endParaRPr lang="en-US" dirty="0"/>
          </a:p>
          <a:p>
            <a:r>
              <a:rPr lang="en-US" dirty="0"/>
              <a:t>By pressing the current project called West Towne Mall, we can go back to the complete list of projects</a:t>
            </a:r>
          </a:p>
        </p:txBody>
      </p:sp>
      <p:sp>
        <p:nvSpPr>
          <p:cNvPr id="4" name="TextBox 3"/>
          <p:cNvSpPr txBox="1"/>
          <p:nvPr/>
        </p:nvSpPr>
        <p:spPr>
          <a:xfrm>
            <a:off x="8077200" y="3581400"/>
            <a:ext cx="2457018" cy="369332"/>
          </a:xfrm>
          <a:prstGeom prst="rect">
            <a:avLst/>
          </a:prstGeom>
          <a:noFill/>
        </p:spPr>
        <p:txBody>
          <a:bodyPr wrap="none" rtlCol="0">
            <a:spAutoFit/>
          </a:bodyPr>
          <a:lstStyle/>
          <a:p>
            <a:pPr algn="ctr"/>
            <a:r>
              <a:rPr lang="en-US" b="1" dirty="0"/>
              <a:t>Select West Towne Mall</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pic>
        <p:nvPicPr>
          <p:cNvPr id="3" name="Picture 2"/>
          <p:cNvPicPr>
            <a:picLocks noChangeAspect="1"/>
          </p:cNvPicPr>
          <p:nvPr/>
        </p:nvPicPr>
        <p:blipFill>
          <a:blip r:embed="rId4"/>
          <a:stretch>
            <a:fillRect/>
          </a:stretch>
        </p:blipFill>
        <p:spPr>
          <a:xfrm>
            <a:off x="1893091" y="1816692"/>
            <a:ext cx="1182279" cy="2051340"/>
          </a:xfrm>
          <a:prstGeom prst="rect">
            <a:avLst/>
          </a:prstGeom>
        </p:spPr>
      </p:pic>
      <p:pic>
        <p:nvPicPr>
          <p:cNvPr id="13" name="Picture 12"/>
          <p:cNvPicPr>
            <a:picLocks noChangeAspect="1"/>
          </p:cNvPicPr>
          <p:nvPr/>
        </p:nvPicPr>
        <p:blipFill>
          <a:blip r:embed="rId5"/>
          <a:stretch>
            <a:fillRect/>
          </a:stretch>
        </p:blipFill>
        <p:spPr>
          <a:xfrm>
            <a:off x="1905000" y="2011480"/>
            <a:ext cx="762000" cy="136252"/>
          </a:xfrm>
          <a:prstGeom prst="rect">
            <a:avLst/>
          </a:prstGeom>
        </p:spPr>
      </p:pic>
      <p:sp>
        <p:nvSpPr>
          <p:cNvPr id="15" name="Rectangle 14">
            <a:hlinkClick r:id="" action="ppaction://hlinkshowjump?jump=nextslide"/>
            <a:hlinkHover r:id="" action="ppaction://noaction" highlightClick="1"/>
          </p:cNvPr>
          <p:cNvSpPr/>
          <p:nvPr/>
        </p:nvSpPr>
        <p:spPr>
          <a:xfrm>
            <a:off x="1874520" y="1965960"/>
            <a:ext cx="12192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p:cNvSpPr/>
          <p:nvPr/>
        </p:nvSpPr>
        <p:spPr>
          <a:xfrm>
            <a:off x="1295400" y="1981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6156" y="18965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8964738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646331"/>
          </a:xfrm>
          <a:prstGeom prst="rect">
            <a:avLst/>
          </a:prstGeom>
          <a:noFill/>
        </p:spPr>
        <p:txBody>
          <a:bodyPr wrap="square" rtlCol="0">
            <a:spAutoFit/>
          </a:bodyPr>
          <a:lstStyle/>
          <a:p>
            <a:r>
              <a:rPr lang="en-US" dirty="0"/>
              <a:t>By selecting “LSU Tiger Stadium” site, we will view test results stored for this project name</a:t>
            </a:r>
          </a:p>
        </p:txBody>
      </p:sp>
      <p:sp>
        <p:nvSpPr>
          <p:cNvPr id="4" name="TextBox 3"/>
          <p:cNvSpPr txBox="1"/>
          <p:nvPr/>
        </p:nvSpPr>
        <p:spPr>
          <a:xfrm>
            <a:off x="8036742" y="3581400"/>
            <a:ext cx="2537939" cy="369332"/>
          </a:xfrm>
          <a:prstGeom prst="rect">
            <a:avLst/>
          </a:prstGeom>
          <a:noFill/>
        </p:spPr>
        <p:txBody>
          <a:bodyPr wrap="none" rtlCol="0">
            <a:spAutoFit/>
          </a:bodyPr>
          <a:lstStyle/>
          <a:p>
            <a:pPr algn="ctr"/>
            <a:r>
              <a:rPr lang="en-US" b="1" dirty="0"/>
              <a:t>Select LSU Tiger Stadium</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1882141" y="1798321"/>
            <a:ext cx="1205948" cy="2057399"/>
          </a:xfrm>
          <a:prstGeom prst="rect">
            <a:avLst/>
          </a:prstGeom>
        </p:spPr>
      </p:pic>
      <p:sp>
        <p:nvSpPr>
          <p:cNvPr id="14" name="Rectangle 13">
            <a:hlinkClick r:id="" action="ppaction://hlinkshowjump?jump=nextslide"/>
            <a:hlinkHover r:id="" action="ppaction://noaction" highlightClick="1"/>
          </p:cNvPr>
          <p:cNvSpPr/>
          <p:nvPr/>
        </p:nvSpPr>
        <p:spPr>
          <a:xfrm>
            <a:off x="1969728" y="2438400"/>
            <a:ext cx="1044024"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p:cNvSpPr/>
          <p:nvPr/>
        </p:nvSpPr>
        <p:spPr>
          <a:xfrm>
            <a:off x="1337735" y="2379134"/>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28491" y="2294467"/>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16968211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646331"/>
          </a:xfrm>
          <a:prstGeom prst="rect">
            <a:avLst/>
          </a:prstGeom>
          <a:noFill/>
        </p:spPr>
        <p:txBody>
          <a:bodyPr wrap="square" rtlCol="0">
            <a:spAutoFit/>
          </a:bodyPr>
          <a:lstStyle/>
          <a:p>
            <a:r>
              <a:rPr lang="en-US" dirty="0"/>
              <a:t>By selecting “LSU Tiger Stadium” site, we will view test results stored for this project name</a:t>
            </a:r>
          </a:p>
        </p:txBody>
      </p:sp>
      <p:sp>
        <p:nvSpPr>
          <p:cNvPr id="4" name="TextBox 3"/>
          <p:cNvSpPr txBox="1"/>
          <p:nvPr/>
        </p:nvSpPr>
        <p:spPr>
          <a:xfrm>
            <a:off x="8036742" y="3581400"/>
            <a:ext cx="2537939" cy="369332"/>
          </a:xfrm>
          <a:prstGeom prst="rect">
            <a:avLst/>
          </a:prstGeom>
          <a:noFill/>
        </p:spPr>
        <p:txBody>
          <a:bodyPr wrap="none" rtlCol="0">
            <a:spAutoFit/>
          </a:bodyPr>
          <a:lstStyle/>
          <a:p>
            <a:pPr algn="ctr"/>
            <a:r>
              <a:rPr lang="en-US" b="1" dirty="0"/>
              <a:t>Select LSU Tiger Stadium</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1882141" y="1798321"/>
            <a:ext cx="1205948" cy="2057399"/>
          </a:xfrm>
          <a:prstGeom prst="rect">
            <a:avLst/>
          </a:prstGeom>
        </p:spPr>
      </p:pic>
      <p:pic>
        <p:nvPicPr>
          <p:cNvPr id="9" name="Picture 8"/>
          <p:cNvPicPr>
            <a:picLocks noChangeAspect="1"/>
          </p:cNvPicPr>
          <p:nvPr/>
        </p:nvPicPr>
        <p:blipFill>
          <a:blip r:embed="rId5"/>
          <a:stretch>
            <a:fillRect/>
          </a:stretch>
        </p:blipFill>
        <p:spPr>
          <a:xfrm>
            <a:off x="1882140" y="1798320"/>
            <a:ext cx="1219200" cy="2057400"/>
          </a:xfrm>
          <a:prstGeom prst="rect">
            <a:avLst/>
          </a:prstGeom>
        </p:spPr>
      </p:pic>
    </p:spTree>
    <p:extLst>
      <p:ext uri="{BB962C8B-B14F-4D97-AF65-F5344CB8AC3E}">
        <p14:creationId xmlns:p14="http://schemas.microsoft.com/office/powerpoint/2010/main" val="1275955744"/>
      </p:ext>
    </p:extLst>
  </p:cSld>
  <p:clrMapOvr>
    <a:masterClrMapping/>
  </p:clrMapOvr>
  <mc:AlternateContent xmlns:mc="http://schemas.openxmlformats.org/markup-compatibility/2006" xmlns:p14="http://schemas.microsoft.com/office/powerpoint/2010/main">
    <mc:Choice Requires="p14">
      <p:transition spd="slow" p14:dur="2000" advClick="0" advTm="500"/>
    </mc:Choice>
    <mc:Fallback xmlns="">
      <p:transition spd="slow" advClick="0" advTm="5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1200329"/>
          </a:xfrm>
          <a:prstGeom prst="rect">
            <a:avLst/>
          </a:prstGeom>
          <a:noFill/>
        </p:spPr>
        <p:txBody>
          <a:bodyPr wrap="square" rtlCol="0">
            <a:spAutoFit/>
          </a:bodyPr>
          <a:lstStyle/>
          <a:p>
            <a:r>
              <a:rPr lang="en-US" dirty="0"/>
              <a:t>There are 19 tests that have passed, and 1 test that has failed in this project folder.</a:t>
            </a:r>
          </a:p>
          <a:p>
            <a:endParaRPr lang="en-US" dirty="0"/>
          </a:p>
          <a:p>
            <a:r>
              <a:rPr lang="en-US" dirty="0"/>
              <a:t>Press the magnifying glass to see these tests.</a:t>
            </a:r>
          </a:p>
        </p:txBody>
      </p:sp>
      <p:sp>
        <p:nvSpPr>
          <p:cNvPr id="4" name="TextBox 3"/>
          <p:cNvSpPr txBox="1"/>
          <p:nvPr/>
        </p:nvSpPr>
        <p:spPr>
          <a:xfrm>
            <a:off x="7962141" y="3581400"/>
            <a:ext cx="2687146" cy="369332"/>
          </a:xfrm>
          <a:prstGeom prst="rect">
            <a:avLst/>
          </a:prstGeom>
          <a:noFill/>
        </p:spPr>
        <p:txBody>
          <a:bodyPr wrap="none" rtlCol="0">
            <a:spAutoFit/>
          </a:bodyPr>
          <a:lstStyle/>
          <a:p>
            <a:pPr algn="ctr"/>
            <a:r>
              <a:rPr lang="en-US" b="1" dirty="0"/>
              <a:t>Press the magnifying glass</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1882140" y="1798320"/>
            <a:ext cx="1202894" cy="2057400"/>
          </a:xfrm>
          <a:prstGeom prst="rect">
            <a:avLst/>
          </a:prstGeom>
        </p:spPr>
      </p:pic>
      <p:sp>
        <p:nvSpPr>
          <p:cNvPr id="16" name="Rectangle 15">
            <a:hlinkClick r:id="" action="ppaction://hlinkshowjump?jump=nextslide"/>
            <a:hlinkHover r:id="" action="ppaction://noaction" highlightClick="1"/>
          </p:cNvPr>
          <p:cNvSpPr/>
          <p:nvPr/>
        </p:nvSpPr>
        <p:spPr>
          <a:xfrm>
            <a:off x="2286000" y="3581400"/>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p:cNvSpPr/>
          <p:nvPr/>
        </p:nvSpPr>
        <p:spPr>
          <a:xfrm>
            <a:off x="1676400" y="3581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067156" y="3496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5434682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1200329"/>
          </a:xfrm>
          <a:prstGeom prst="rect">
            <a:avLst/>
          </a:prstGeom>
          <a:noFill/>
        </p:spPr>
        <p:txBody>
          <a:bodyPr wrap="square" rtlCol="0">
            <a:spAutoFit/>
          </a:bodyPr>
          <a:lstStyle/>
          <a:p>
            <a:r>
              <a:rPr lang="en-US" dirty="0"/>
              <a:t>The local unit is showing a list of tests that have passed and failed.</a:t>
            </a:r>
          </a:p>
          <a:p>
            <a:endParaRPr lang="en-US" dirty="0"/>
          </a:p>
          <a:p>
            <a:r>
              <a:rPr lang="en-US" dirty="0"/>
              <a:t>Click any test to view results.</a:t>
            </a:r>
          </a:p>
        </p:txBody>
      </p:sp>
      <p:sp>
        <p:nvSpPr>
          <p:cNvPr id="4" name="TextBox 3"/>
          <p:cNvSpPr txBox="1"/>
          <p:nvPr/>
        </p:nvSpPr>
        <p:spPr>
          <a:xfrm>
            <a:off x="7401678" y="3581400"/>
            <a:ext cx="3808094" cy="369332"/>
          </a:xfrm>
          <a:prstGeom prst="rect">
            <a:avLst/>
          </a:prstGeom>
          <a:noFill/>
        </p:spPr>
        <p:txBody>
          <a:bodyPr wrap="none" rtlCol="0">
            <a:spAutoFit/>
          </a:bodyPr>
          <a:lstStyle/>
          <a:p>
            <a:pPr algn="ctr"/>
            <a:r>
              <a:rPr lang="en-US" b="1" dirty="0"/>
              <a:t>Press LSU Tiger StadiumLevel1TR1A12</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1882141" y="1798321"/>
            <a:ext cx="1219200" cy="2057399"/>
          </a:xfrm>
          <a:prstGeom prst="rect">
            <a:avLst/>
          </a:prstGeom>
        </p:spPr>
      </p:pic>
      <p:sp>
        <p:nvSpPr>
          <p:cNvPr id="17" name="Rectangle 16">
            <a:hlinkClick r:id="" action="ppaction://hlinkshowjump?jump=nextslide"/>
            <a:hlinkHover r:id="" action="ppaction://noaction" highlightClick="1"/>
          </p:cNvPr>
          <p:cNvSpPr/>
          <p:nvPr/>
        </p:nvSpPr>
        <p:spPr>
          <a:xfrm>
            <a:off x="1897380" y="2125980"/>
            <a:ext cx="1066800" cy="3048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p:cNvSpPr/>
          <p:nvPr/>
        </p:nvSpPr>
        <p:spPr>
          <a:xfrm>
            <a:off x="1295400" y="2133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6156" y="2048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6240892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369332"/>
          </a:xfrm>
          <a:prstGeom prst="rect">
            <a:avLst/>
          </a:prstGeom>
          <a:noFill/>
        </p:spPr>
        <p:txBody>
          <a:bodyPr wrap="square" rtlCol="0">
            <a:spAutoFit/>
          </a:bodyPr>
          <a:lstStyle/>
          <a:p>
            <a:r>
              <a:rPr lang="en-US" dirty="0"/>
              <a:t>Press the magnifying glass to see test results.</a:t>
            </a:r>
          </a:p>
        </p:txBody>
      </p:sp>
      <p:sp>
        <p:nvSpPr>
          <p:cNvPr id="4" name="TextBox 3"/>
          <p:cNvSpPr txBox="1"/>
          <p:nvPr/>
        </p:nvSpPr>
        <p:spPr>
          <a:xfrm>
            <a:off x="7962156" y="3581400"/>
            <a:ext cx="2687146" cy="369332"/>
          </a:xfrm>
          <a:prstGeom prst="rect">
            <a:avLst/>
          </a:prstGeom>
          <a:noFill/>
        </p:spPr>
        <p:txBody>
          <a:bodyPr wrap="none" rtlCol="0">
            <a:spAutoFit/>
          </a:bodyPr>
          <a:lstStyle/>
          <a:p>
            <a:pPr algn="ctr"/>
            <a:r>
              <a:rPr lang="en-US" b="1" dirty="0"/>
              <a:t>Press the magnifying glass</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1882140" y="1798320"/>
            <a:ext cx="1219200" cy="2057400"/>
          </a:xfrm>
          <a:prstGeom prst="rect">
            <a:avLst/>
          </a:prstGeom>
        </p:spPr>
      </p:pic>
      <p:sp>
        <p:nvSpPr>
          <p:cNvPr id="16" name="Rectangle 15">
            <a:hlinkClick r:id="" action="ppaction://hlinkshowjump?jump=nextslide"/>
            <a:hlinkHover r:id="" action="ppaction://noaction" highlightClick="1"/>
          </p:cNvPr>
          <p:cNvSpPr/>
          <p:nvPr/>
        </p:nvSpPr>
        <p:spPr>
          <a:xfrm>
            <a:off x="2293620" y="3596640"/>
            <a:ext cx="3810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p:cNvSpPr/>
          <p:nvPr/>
        </p:nvSpPr>
        <p:spPr>
          <a:xfrm>
            <a:off x="16764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067156" y="3572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0591999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3416320"/>
          </a:xfrm>
          <a:prstGeom prst="rect">
            <a:avLst/>
          </a:prstGeom>
          <a:noFill/>
        </p:spPr>
        <p:txBody>
          <a:bodyPr wrap="square" rtlCol="0">
            <a:spAutoFit/>
          </a:bodyPr>
          <a:lstStyle/>
          <a:p>
            <a:r>
              <a:rPr lang="en-US" dirty="0"/>
              <a:t>You can see…</a:t>
            </a:r>
          </a:p>
          <a:p>
            <a:pPr marL="285750" indent="-285750">
              <a:buFont typeface="Arial" panose="020B0604020202020204" pitchFamily="34" charset="0"/>
              <a:buChar char="•"/>
            </a:pPr>
            <a:r>
              <a:rPr lang="en-US" dirty="0"/>
              <a:t>The test passed</a:t>
            </a:r>
          </a:p>
          <a:p>
            <a:pPr marL="285750" indent="-285750">
              <a:buFont typeface="Arial" panose="020B0604020202020204" pitchFamily="34" charset="0"/>
              <a:buChar char="•"/>
            </a:pPr>
            <a:r>
              <a:rPr lang="en-US" dirty="0" err="1"/>
              <a:t>Wiremap</a:t>
            </a:r>
            <a:endParaRPr lang="en-US" dirty="0"/>
          </a:p>
          <a:p>
            <a:pPr marL="285750" indent="-285750">
              <a:buFont typeface="Arial" panose="020B0604020202020204" pitchFamily="34" charset="0"/>
              <a:buChar char="•"/>
            </a:pPr>
            <a:r>
              <a:rPr lang="en-US" dirty="0"/>
              <a:t>Key test parameters</a:t>
            </a:r>
          </a:p>
          <a:p>
            <a:endParaRPr lang="en-US" dirty="0"/>
          </a:p>
          <a:p>
            <a:r>
              <a:rPr lang="en-US" dirty="0"/>
              <a:t>You can also drill into these screens for more detail</a:t>
            </a:r>
          </a:p>
          <a:p>
            <a:endParaRPr lang="en-US" dirty="0"/>
          </a:p>
          <a:p>
            <a:r>
              <a:rPr lang="en-US" dirty="0"/>
              <a:t>Let’s click on “NEXT” to see </a:t>
            </a:r>
            <a:r>
              <a:rPr lang="en-US" u="sng" dirty="0"/>
              <a:t>n</a:t>
            </a:r>
            <a:r>
              <a:rPr lang="en-US" dirty="0"/>
              <a:t>ear </a:t>
            </a:r>
            <a:r>
              <a:rPr lang="en-US" u="sng" dirty="0"/>
              <a:t>e</a:t>
            </a:r>
            <a:r>
              <a:rPr lang="en-US" dirty="0"/>
              <a:t>nd </a:t>
            </a:r>
            <a:r>
              <a:rPr lang="en-US" u="sng" dirty="0"/>
              <a:t>crosstalk</a:t>
            </a:r>
            <a:r>
              <a:rPr lang="en-US" dirty="0"/>
              <a:t> graph.  Later we will come back to this screen and click the magnifying glass to view more test parameters.</a:t>
            </a:r>
          </a:p>
        </p:txBody>
      </p:sp>
      <p:sp>
        <p:nvSpPr>
          <p:cNvPr id="4" name="TextBox 3"/>
          <p:cNvSpPr txBox="1"/>
          <p:nvPr/>
        </p:nvSpPr>
        <p:spPr>
          <a:xfrm>
            <a:off x="8167225" y="4800600"/>
            <a:ext cx="2256452" cy="369332"/>
          </a:xfrm>
          <a:prstGeom prst="rect">
            <a:avLst/>
          </a:prstGeom>
          <a:noFill/>
        </p:spPr>
        <p:txBody>
          <a:bodyPr wrap="none" rtlCol="0">
            <a:spAutoFit/>
          </a:bodyPr>
          <a:lstStyle/>
          <a:p>
            <a:pPr algn="ctr"/>
            <a:r>
              <a:rPr lang="en-US" b="1" dirty="0"/>
              <a:t>Press NEXT test result</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1882140" y="1798320"/>
            <a:ext cx="1212273" cy="2057400"/>
          </a:xfrm>
          <a:prstGeom prst="rect">
            <a:avLst/>
          </a:prstGeom>
        </p:spPr>
      </p:pic>
      <p:sp>
        <p:nvSpPr>
          <p:cNvPr id="17" name="Rectangle 16">
            <a:hlinkClick r:id="" action="ppaction://hlinkshowjump?jump=nextslide"/>
            <a:hlinkHover r:id="" action="ppaction://noaction" highlightClick="1"/>
          </p:cNvPr>
          <p:cNvSpPr/>
          <p:nvPr/>
        </p:nvSpPr>
        <p:spPr>
          <a:xfrm>
            <a:off x="1891903" y="2916151"/>
            <a:ext cx="1184434" cy="15701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p:cNvSpPr/>
          <p:nvPr/>
        </p:nvSpPr>
        <p:spPr>
          <a:xfrm>
            <a:off x="1295400" y="2895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6156" y="28109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23638756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1882141" y="1798321"/>
            <a:ext cx="1219200" cy="2057400"/>
          </a:xfrm>
          <a:prstGeom prst="rect">
            <a:avLst/>
          </a:prstGeom>
        </p:spPr>
      </p:pic>
      <p:sp>
        <p:nvSpPr>
          <p:cNvPr id="16" name="TextBox 15"/>
          <p:cNvSpPr txBox="1"/>
          <p:nvPr/>
        </p:nvSpPr>
        <p:spPr>
          <a:xfrm>
            <a:off x="7141029" y="1219201"/>
            <a:ext cx="4811486" cy="3416320"/>
          </a:xfrm>
          <a:prstGeom prst="rect">
            <a:avLst/>
          </a:prstGeom>
          <a:noFill/>
        </p:spPr>
        <p:txBody>
          <a:bodyPr wrap="square" rtlCol="0">
            <a:spAutoFit/>
          </a:bodyPr>
          <a:lstStyle/>
          <a:p>
            <a:r>
              <a:rPr lang="en-US" dirty="0"/>
              <a:t>You can see…</a:t>
            </a:r>
          </a:p>
          <a:p>
            <a:pPr marL="285750" indent="-285750">
              <a:buFont typeface="Arial" panose="020B0604020202020204" pitchFamily="34" charset="0"/>
              <a:buChar char="•"/>
            </a:pPr>
            <a:r>
              <a:rPr lang="en-US" dirty="0"/>
              <a:t>The test passed</a:t>
            </a:r>
          </a:p>
          <a:p>
            <a:pPr marL="285750" indent="-285750">
              <a:buFont typeface="Arial" panose="020B0604020202020204" pitchFamily="34" charset="0"/>
              <a:buChar char="•"/>
            </a:pPr>
            <a:r>
              <a:rPr lang="en-US" dirty="0" err="1"/>
              <a:t>Wiremap</a:t>
            </a:r>
            <a:endParaRPr lang="en-US" dirty="0"/>
          </a:p>
          <a:p>
            <a:pPr marL="285750" indent="-285750">
              <a:buFont typeface="Arial" panose="020B0604020202020204" pitchFamily="34" charset="0"/>
              <a:buChar char="•"/>
            </a:pPr>
            <a:r>
              <a:rPr lang="en-US" dirty="0"/>
              <a:t>Key test parameters</a:t>
            </a:r>
          </a:p>
          <a:p>
            <a:endParaRPr lang="en-US" dirty="0"/>
          </a:p>
          <a:p>
            <a:r>
              <a:rPr lang="en-US" dirty="0"/>
              <a:t>You can also drill into these screens for more detail</a:t>
            </a:r>
          </a:p>
          <a:p>
            <a:endParaRPr lang="en-US" dirty="0"/>
          </a:p>
          <a:p>
            <a:r>
              <a:rPr lang="en-US" dirty="0"/>
              <a:t>Let’s click on “NEXT” to see near end crosstalk graph.  Later we will come back to this screen and click the magnifying glass to view more test parameters.</a:t>
            </a:r>
          </a:p>
        </p:txBody>
      </p:sp>
      <p:sp>
        <p:nvSpPr>
          <p:cNvPr id="17" name="TextBox 16"/>
          <p:cNvSpPr txBox="1"/>
          <p:nvPr/>
        </p:nvSpPr>
        <p:spPr>
          <a:xfrm>
            <a:off x="8167225" y="4800600"/>
            <a:ext cx="2256452" cy="369332"/>
          </a:xfrm>
          <a:prstGeom prst="rect">
            <a:avLst/>
          </a:prstGeom>
          <a:noFill/>
        </p:spPr>
        <p:txBody>
          <a:bodyPr wrap="none" rtlCol="0">
            <a:spAutoFit/>
          </a:bodyPr>
          <a:lstStyle/>
          <a:p>
            <a:pPr algn="ctr"/>
            <a:r>
              <a:rPr lang="en-US" b="1" dirty="0"/>
              <a:t>Press NEXT test result</a:t>
            </a:r>
            <a:endParaRPr lang="en-US" dirty="0"/>
          </a:p>
        </p:txBody>
      </p:sp>
    </p:spTree>
    <p:extLst>
      <p:ext uri="{BB962C8B-B14F-4D97-AF65-F5344CB8AC3E}">
        <p14:creationId xmlns:p14="http://schemas.microsoft.com/office/powerpoint/2010/main" val="1573829396"/>
      </p:ext>
    </p:extLst>
  </p:cSld>
  <p:clrMapOvr>
    <a:masterClrMapping/>
  </p:clrMapOvr>
  <mc:AlternateContent xmlns:mc="http://schemas.openxmlformats.org/markup-compatibility/2006" xmlns:p14="http://schemas.microsoft.com/office/powerpoint/2010/main">
    <mc:Choice Requires="p14">
      <p:transition spd="slow" p14:dur="2000" advClick="0" advTm="500"/>
    </mc:Choice>
    <mc:Fallback xmlns="">
      <p:transition spd="slow" advClick="0" advTm="5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923330"/>
          </a:xfrm>
          <a:prstGeom prst="rect">
            <a:avLst/>
          </a:prstGeom>
          <a:noFill/>
        </p:spPr>
        <p:txBody>
          <a:bodyPr wrap="square" rtlCol="0">
            <a:spAutoFit/>
          </a:bodyPr>
          <a:lstStyle/>
          <a:p>
            <a:r>
              <a:rPr lang="en-US" dirty="0"/>
              <a:t>This is the NEXT, or near end crosstalk, plot.</a:t>
            </a:r>
          </a:p>
          <a:p>
            <a:endParaRPr lang="en-US" dirty="0"/>
          </a:p>
          <a:p>
            <a:r>
              <a:rPr lang="en-US" dirty="0"/>
              <a:t>It shows a </a:t>
            </a:r>
            <a:r>
              <a:rPr lang="en-US" dirty="0">
                <a:solidFill>
                  <a:srgbClr val="FF0000"/>
                </a:solidFill>
              </a:rPr>
              <a:t>red</a:t>
            </a:r>
            <a:r>
              <a:rPr lang="en-US" dirty="0"/>
              <a:t> test limit line…</a:t>
            </a:r>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pic>
        <p:nvPicPr>
          <p:cNvPr id="3" name="Picture 2"/>
          <p:cNvPicPr>
            <a:picLocks noChangeAspect="1"/>
          </p:cNvPicPr>
          <p:nvPr/>
        </p:nvPicPr>
        <p:blipFill>
          <a:blip r:embed="rId4"/>
          <a:stretch>
            <a:fillRect/>
          </a:stretch>
        </p:blipFill>
        <p:spPr>
          <a:xfrm>
            <a:off x="1882140" y="1798321"/>
            <a:ext cx="1198609" cy="2057399"/>
          </a:xfrm>
          <a:prstGeom prst="rect">
            <a:avLst/>
          </a:prstGeom>
        </p:spPr>
      </p:pic>
      <p:pic>
        <p:nvPicPr>
          <p:cNvPr id="18" name="Picture 17">
            <a:hlinkClick r:id="" action="ppaction://hlinkshowjump?jump=nextslide"/>
            <a:hlinkHover r:id="" action="ppaction://noaction" highlightClick="1"/>
          </p:cNvPr>
          <p:cNvPicPr>
            <a:picLocks noChangeAspect="1"/>
          </p:cNvPicPr>
          <p:nvPr/>
        </p:nvPicPr>
        <p:blipFill>
          <a:blip r:embed="rId5"/>
          <a:stretch>
            <a:fillRect/>
          </a:stretch>
        </p:blipFill>
        <p:spPr>
          <a:xfrm>
            <a:off x="10972800" y="1752600"/>
            <a:ext cx="780489" cy="348022"/>
          </a:xfrm>
          <a:prstGeom prst="rect">
            <a:avLst/>
          </a:prstGeom>
        </p:spPr>
      </p:pic>
      <p:sp>
        <p:nvSpPr>
          <p:cNvPr id="19" name="Arrow: Right 18"/>
          <p:cNvSpPr/>
          <p:nvPr/>
        </p:nvSpPr>
        <p:spPr>
          <a:xfrm rot="2858553">
            <a:off x="1633183" y="2275440"/>
            <a:ext cx="609600" cy="152167"/>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1951258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2308324"/>
          </a:xfrm>
          <a:prstGeom prst="rect">
            <a:avLst/>
          </a:prstGeom>
          <a:noFill/>
        </p:spPr>
        <p:txBody>
          <a:bodyPr wrap="square" rtlCol="0">
            <a:spAutoFit/>
          </a:bodyPr>
          <a:lstStyle/>
          <a:p>
            <a:r>
              <a:rPr lang="en-US" dirty="0"/>
              <a:t>This is the NEXT, or near end crosstalk, plot.</a:t>
            </a:r>
          </a:p>
          <a:p>
            <a:endParaRPr lang="en-US" dirty="0"/>
          </a:p>
          <a:p>
            <a:r>
              <a:rPr lang="en-US" dirty="0"/>
              <a:t>It shows a </a:t>
            </a:r>
            <a:r>
              <a:rPr lang="en-US" dirty="0">
                <a:solidFill>
                  <a:srgbClr val="FF0000"/>
                </a:solidFill>
              </a:rPr>
              <a:t>red</a:t>
            </a:r>
            <a:r>
              <a:rPr lang="en-US" dirty="0"/>
              <a:t> test limit line…</a:t>
            </a:r>
          </a:p>
          <a:p>
            <a:endParaRPr lang="en-US" dirty="0"/>
          </a:p>
          <a:p>
            <a:r>
              <a:rPr lang="en-US" dirty="0"/>
              <a:t>…and this test passes because the amplitude results from the cable test are below the </a:t>
            </a:r>
            <a:r>
              <a:rPr lang="en-US" dirty="0">
                <a:solidFill>
                  <a:srgbClr val="FF0000"/>
                </a:solidFill>
              </a:rPr>
              <a:t>red</a:t>
            </a:r>
            <a:r>
              <a:rPr lang="en-US" dirty="0"/>
              <a:t> test limit line.</a:t>
            </a:r>
          </a:p>
          <a:p>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pic>
        <p:nvPicPr>
          <p:cNvPr id="3" name="Picture 2"/>
          <p:cNvPicPr>
            <a:picLocks noChangeAspect="1"/>
          </p:cNvPicPr>
          <p:nvPr/>
        </p:nvPicPr>
        <p:blipFill>
          <a:blip r:embed="rId4"/>
          <a:stretch>
            <a:fillRect/>
          </a:stretch>
        </p:blipFill>
        <p:spPr>
          <a:xfrm>
            <a:off x="1882140" y="1798321"/>
            <a:ext cx="1198609" cy="2057399"/>
          </a:xfrm>
          <a:prstGeom prst="rect">
            <a:avLst/>
          </a:prstGeom>
        </p:spPr>
      </p:pic>
      <p:pic>
        <p:nvPicPr>
          <p:cNvPr id="13" name="Picture 12">
            <a:hlinkClick r:id="" action="ppaction://hlinkshowjump?jump=nextslide"/>
            <a:hlinkHover r:id="" action="ppaction://noaction" highlightClick="1"/>
          </p:cNvPr>
          <p:cNvPicPr>
            <a:picLocks noChangeAspect="1"/>
          </p:cNvPicPr>
          <p:nvPr/>
        </p:nvPicPr>
        <p:blipFill>
          <a:blip r:embed="rId5"/>
          <a:stretch>
            <a:fillRect/>
          </a:stretch>
        </p:blipFill>
        <p:spPr>
          <a:xfrm>
            <a:off x="10972800" y="2928578"/>
            <a:ext cx="780489" cy="348022"/>
          </a:xfrm>
          <a:prstGeom prst="rect">
            <a:avLst/>
          </a:prstGeom>
        </p:spPr>
      </p:pic>
      <p:sp>
        <p:nvSpPr>
          <p:cNvPr id="18" name="Arrow: Right 17"/>
          <p:cNvSpPr/>
          <p:nvPr/>
        </p:nvSpPr>
        <p:spPr>
          <a:xfrm rot="13573806">
            <a:off x="2178557" y="2898333"/>
            <a:ext cx="609600" cy="173673"/>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5257921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3416320"/>
          </a:xfrm>
          <a:prstGeom prst="rect">
            <a:avLst/>
          </a:prstGeom>
          <a:noFill/>
        </p:spPr>
        <p:txBody>
          <a:bodyPr wrap="square" rtlCol="0">
            <a:spAutoFit/>
          </a:bodyPr>
          <a:lstStyle/>
          <a:p>
            <a:r>
              <a:rPr lang="en-US" dirty="0"/>
              <a:t>This is the NEXT, or near end crosstalk, plot.</a:t>
            </a:r>
          </a:p>
          <a:p>
            <a:endParaRPr lang="en-US" dirty="0"/>
          </a:p>
          <a:p>
            <a:r>
              <a:rPr lang="en-US" dirty="0"/>
              <a:t>It shows a </a:t>
            </a:r>
            <a:r>
              <a:rPr lang="en-US" dirty="0">
                <a:solidFill>
                  <a:srgbClr val="FF0000"/>
                </a:solidFill>
              </a:rPr>
              <a:t>red</a:t>
            </a:r>
            <a:r>
              <a:rPr lang="en-US" dirty="0"/>
              <a:t> test limit line…</a:t>
            </a:r>
          </a:p>
          <a:p>
            <a:endParaRPr lang="en-US" dirty="0"/>
          </a:p>
          <a:p>
            <a:r>
              <a:rPr lang="en-US" dirty="0"/>
              <a:t>…and this test passes because the amplitude results from the cable test are below the </a:t>
            </a:r>
            <a:r>
              <a:rPr lang="en-US" dirty="0">
                <a:solidFill>
                  <a:srgbClr val="FF0000"/>
                </a:solidFill>
              </a:rPr>
              <a:t>red</a:t>
            </a:r>
            <a:r>
              <a:rPr lang="en-US" dirty="0"/>
              <a:t> test limit line.</a:t>
            </a:r>
          </a:p>
          <a:p>
            <a:endParaRPr lang="en-US" dirty="0"/>
          </a:p>
          <a:p>
            <a:r>
              <a:rPr lang="en-US" dirty="0"/>
              <a:t>The “margin” is the area under the curve between the red test limit line and the test results.</a:t>
            </a:r>
          </a:p>
          <a:p>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pic>
        <p:nvPicPr>
          <p:cNvPr id="3" name="Picture 2"/>
          <p:cNvPicPr>
            <a:picLocks noChangeAspect="1"/>
          </p:cNvPicPr>
          <p:nvPr/>
        </p:nvPicPr>
        <p:blipFill>
          <a:blip r:embed="rId4"/>
          <a:stretch>
            <a:fillRect/>
          </a:stretch>
        </p:blipFill>
        <p:spPr>
          <a:xfrm>
            <a:off x="1882140" y="1798321"/>
            <a:ext cx="1198609" cy="2057399"/>
          </a:xfrm>
          <a:prstGeom prst="rect">
            <a:avLst/>
          </a:prstGeom>
        </p:spPr>
      </p:pic>
      <p:pic>
        <p:nvPicPr>
          <p:cNvPr id="18" name="Picture 17">
            <a:hlinkClick r:id="" action="ppaction://hlinkshowjump?jump=nextslide"/>
            <a:hlinkHover r:id="" action="ppaction://noaction" highlightClick="1"/>
          </p:cNvPr>
          <p:cNvPicPr>
            <a:picLocks noChangeAspect="1"/>
          </p:cNvPicPr>
          <p:nvPr/>
        </p:nvPicPr>
        <p:blipFill>
          <a:blip r:embed="rId5"/>
          <a:stretch>
            <a:fillRect/>
          </a:stretch>
        </p:blipFill>
        <p:spPr>
          <a:xfrm>
            <a:off x="10972800" y="4038600"/>
            <a:ext cx="780489" cy="348022"/>
          </a:xfrm>
          <a:prstGeom prst="rect">
            <a:avLst/>
          </a:prstGeom>
        </p:spPr>
      </p:pic>
      <p:sp>
        <p:nvSpPr>
          <p:cNvPr id="19" name="Arrow: Right 18"/>
          <p:cNvSpPr/>
          <p:nvPr/>
        </p:nvSpPr>
        <p:spPr>
          <a:xfrm rot="13573806">
            <a:off x="2118879" y="2781814"/>
            <a:ext cx="609600" cy="146089"/>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0" name="Arrow: Right 19"/>
          <p:cNvSpPr/>
          <p:nvPr/>
        </p:nvSpPr>
        <p:spPr>
          <a:xfrm rot="2858553">
            <a:off x="1669374" y="2284536"/>
            <a:ext cx="609600" cy="146089"/>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8926000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5078313"/>
          </a:xfrm>
          <a:prstGeom prst="rect">
            <a:avLst/>
          </a:prstGeom>
          <a:noFill/>
        </p:spPr>
        <p:txBody>
          <a:bodyPr wrap="square" rtlCol="0">
            <a:spAutoFit/>
          </a:bodyPr>
          <a:lstStyle/>
          <a:p>
            <a:r>
              <a:rPr lang="en-US" dirty="0"/>
              <a:t>This is the NEXT, or near end crosstalk, plot.</a:t>
            </a:r>
          </a:p>
          <a:p>
            <a:endParaRPr lang="en-US" dirty="0"/>
          </a:p>
          <a:p>
            <a:r>
              <a:rPr lang="en-US" dirty="0"/>
              <a:t>It shows a </a:t>
            </a:r>
            <a:r>
              <a:rPr lang="en-US" dirty="0">
                <a:solidFill>
                  <a:srgbClr val="FF0000"/>
                </a:solidFill>
              </a:rPr>
              <a:t>red</a:t>
            </a:r>
            <a:r>
              <a:rPr lang="en-US" dirty="0"/>
              <a:t> test limit line…</a:t>
            </a:r>
          </a:p>
          <a:p>
            <a:endParaRPr lang="en-US" dirty="0"/>
          </a:p>
          <a:p>
            <a:r>
              <a:rPr lang="en-US" dirty="0"/>
              <a:t>…and this test passes because the amplitude results from the cable test are below the </a:t>
            </a:r>
            <a:r>
              <a:rPr lang="en-US" dirty="0">
                <a:solidFill>
                  <a:srgbClr val="FF0000"/>
                </a:solidFill>
              </a:rPr>
              <a:t>red</a:t>
            </a:r>
            <a:r>
              <a:rPr lang="en-US" dirty="0"/>
              <a:t> test limit line.</a:t>
            </a:r>
          </a:p>
          <a:p>
            <a:endParaRPr lang="en-US" dirty="0"/>
          </a:p>
          <a:p>
            <a:r>
              <a:rPr lang="en-US" dirty="0"/>
              <a:t>The “margin” is the area under the curve between the red test limit line and the test results.</a:t>
            </a:r>
          </a:p>
          <a:p>
            <a:endParaRPr lang="en-US" dirty="0"/>
          </a:p>
          <a:p>
            <a:r>
              <a:rPr lang="en-US" dirty="0"/>
              <a:t>If the data from the test exceeds the test limit line, a test will fail.  Higher margin means that the cable passes with more head room.</a:t>
            </a:r>
          </a:p>
          <a:p>
            <a:endParaRPr lang="en-US" dirty="0"/>
          </a:p>
          <a:p>
            <a:r>
              <a:rPr lang="en-US" dirty="0"/>
              <a:t>Let’s go back one screen and view more test parameters.</a:t>
            </a:r>
          </a:p>
        </p:txBody>
      </p:sp>
      <p:sp>
        <p:nvSpPr>
          <p:cNvPr id="4" name="TextBox 3"/>
          <p:cNvSpPr txBox="1"/>
          <p:nvPr/>
        </p:nvSpPr>
        <p:spPr>
          <a:xfrm>
            <a:off x="8610600" y="5974080"/>
            <a:ext cx="685444" cy="369332"/>
          </a:xfrm>
          <a:prstGeom prst="rect">
            <a:avLst/>
          </a:prstGeom>
          <a:noFill/>
        </p:spPr>
        <p:txBody>
          <a:bodyPr wrap="none" rtlCol="0">
            <a:spAutoFit/>
          </a:bodyPr>
          <a:lstStyle/>
          <a:p>
            <a:pPr algn="ctr"/>
            <a:r>
              <a:rPr lang="en-US" b="1" dirty="0"/>
              <a:t>Press</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pic>
        <p:nvPicPr>
          <p:cNvPr id="3" name="Picture 2"/>
          <p:cNvPicPr>
            <a:picLocks noChangeAspect="1"/>
          </p:cNvPicPr>
          <p:nvPr/>
        </p:nvPicPr>
        <p:blipFill>
          <a:blip r:embed="rId4"/>
          <a:stretch>
            <a:fillRect/>
          </a:stretch>
        </p:blipFill>
        <p:spPr>
          <a:xfrm>
            <a:off x="1882140" y="1798321"/>
            <a:ext cx="1198609" cy="2057399"/>
          </a:xfrm>
          <a:prstGeom prst="rect">
            <a:avLst/>
          </a:prstGeom>
        </p:spPr>
      </p:pic>
      <p:pic>
        <p:nvPicPr>
          <p:cNvPr id="9" name="Picture 8"/>
          <p:cNvPicPr>
            <a:picLocks noChangeAspect="1"/>
          </p:cNvPicPr>
          <p:nvPr/>
        </p:nvPicPr>
        <p:blipFill>
          <a:blip r:embed="rId5"/>
          <a:stretch>
            <a:fillRect/>
          </a:stretch>
        </p:blipFill>
        <p:spPr>
          <a:xfrm>
            <a:off x="9296400" y="6019800"/>
            <a:ext cx="457200" cy="304800"/>
          </a:xfrm>
          <a:prstGeom prst="rect">
            <a:avLst/>
          </a:prstGeom>
        </p:spPr>
      </p:pic>
      <p:sp>
        <p:nvSpPr>
          <p:cNvPr id="17" name="Rectangle 16">
            <a:hlinkClick r:id="" action="ppaction://hlinkshowjump?jump=nextslide"/>
            <a:hlinkHover r:id="" action="ppaction://noaction" highlightClick="1"/>
          </p:cNvPr>
          <p:cNvSpPr/>
          <p:nvPr/>
        </p:nvSpPr>
        <p:spPr>
          <a:xfrm>
            <a:off x="1889760" y="3594216"/>
            <a:ext cx="381000" cy="256309"/>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p:cNvSpPr/>
          <p:nvPr/>
        </p:nvSpPr>
        <p:spPr>
          <a:xfrm>
            <a:off x="1295400" y="3581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3496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9454827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3069771" cy="646331"/>
          </a:xfrm>
          <a:prstGeom prst="rect">
            <a:avLst/>
          </a:prstGeom>
          <a:noFill/>
        </p:spPr>
        <p:txBody>
          <a:bodyPr wrap="square" rtlCol="0">
            <a:spAutoFit/>
          </a:bodyPr>
          <a:lstStyle/>
          <a:p>
            <a:r>
              <a:rPr lang="en-US" dirty="0"/>
              <a:t>Press the magnifying glass to see more test parameters</a:t>
            </a:r>
          </a:p>
        </p:txBody>
      </p:sp>
      <p:sp>
        <p:nvSpPr>
          <p:cNvPr id="4" name="TextBox 3"/>
          <p:cNvSpPr txBox="1"/>
          <p:nvPr/>
        </p:nvSpPr>
        <p:spPr>
          <a:xfrm>
            <a:off x="8610600" y="3276600"/>
            <a:ext cx="685444" cy="369332"/>
          </a:xfrm>
          <a:prstGeom prst="rect">
            <a:avLst/>
          </a:prstGeom>
          <a:noFill/>
        </p:spPr>
        <p:txBody>
          <a:bodyPr wrap="none" rtlCol="0">
            <a:spAutoFit/>
          </a:bodyPr>
          <a:lstStyle/>
          <a:p>
            <a:pPr algn="ctr"/>
            <a:r>
              <a:rPr lang="en-US" b="1" dirty="0"/>
              <a:t>Press</a:t>
            </a:r>
            <a:endParaRPr lang="en-US" dirty="0"/>
          </a:p>
        </p:txBody>
      </p:sp>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152400" y="152400"/>
            <a:ext cx="609600" cy="701879"/>
          </a:xfrm>
          <a:prstGeom prst="rect">
            <a:avLst/>
          </a:prstGeom>
        </p:spPr>
      </p:pic>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1882140" y="1798320"/>
            <a:ext cx="1212273" cy="2057400"/>
          </a:xfrm>
          <a:prstGeom prst="rect">
            <a:avLst/>
          </a:prstGeom>
        </p:spPr>
      </p:pic>
      <p:sp>
        <p:nvSpPr>
          <p:cNvPr id="16" name="Rectangle 15">
            <a:hlinkClick r:id="" action="ppaction://hlinkshowjump?jump=nextslide"/>
            <a:hlinkHover r:id="" action="ppaction://noaction" highlightClick="1"/>
          </p:cNvPr>
          <p:cNvSpPr/>
          <p:nvPr/>
        </p:nvSpPr>
        <p:spPr>
          <a:xfrm>
            <a:off x="2293620" y="3594216"/>
            <a:ext cx="381000" cy="256309"/>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5"/>
          <a:srcRect b="7237"/>
          <a:stretch/>
        </p:blipFill>
        <p:spPr>
          <a:xfrm>
            <a:off x="9302137" y="3322320"/>
            <a:ext cx="476250" cy="291577"/>
          </a:xfrm>
          <a:prstGeom prst="rect">
            <a:avLst/>
          </a:prstGeom>
        </p:spPr>
      </p:pic>
      <p:sp>
        <p:nvSpPr>
          <p:cNvPr id="17" name="Arrow: Right 16"/>
          <p:cNvSpPr/>
          <p:nvPr/>
        </p:nvSpPr>
        <p:spPr>
          <a:xfrm>
            <a:off x="1752600" y="3581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143356" y="3496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603193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4524315"/>
          </a:xfrm>
          <a:prstGeom prst="rect">
            <a:avLst/>
          </a:prstGeom>
          <a:noFill/>
        </p:spPr>
        <p:txBody>
          <a:bodyPr wrap="square" rtlCol="0">
            <a:spAutoFit/>
          </a:bodyPr>
          <a:lstStyle/>
          <a:p>
            <a:r>
              <a:rPr lang="en-US" dirty="0"/>
              <a:t>This is a complete list of test parameters and values.</a:t>
            </a:r>
          </a:p>
          <a:p>
            <a:endParaRPr lang="en-US" dirty="0"/>
          </a:p>
          <a:p>
            <a:r>
              <a:rPr lang="en-US" dirty="0"/>
              <a:t>List includes…</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Many more test results are available, which can be useful when you are in the field and troubleshooting a failed test.</a:t>
            </a:r>
          </a:p>
        </p:txBody>
      </p:sp>
      <p:sp>
        <p:nvSpPr>
          <p:cNvPr id="4" name="TextBox 3"/>
          <p:cNvSpPr txBox="1"/>
          <p:nvPr/>
        </p:nvSpPr>
        <p:spPr>
          <a:xfrm>
            <a:off x="5486400" y="5867400"/>
            <a:ext cx="2020554" cy="369332"/>
          </a:xfrm>
          <a:prstGeom prst="rect">
            <a:avLst/>
          </a:prstGeom>
          <a:noFill/>
        </p:spPr>
        <p:txBody>
          <a:bodyPr wrap="none" rtlCol="0">
            <a:spAutoFit/>
          </a:bodyPr>
          <a:lstStyle/>
          <a:p>
            <a:pPr algn="ctr"/>
            <a:r>
              <a:rPr lang="en-US" b="1" dirty="0"/>
              <a:t>Return to overview</a:t>
            </a:r>
            <a:endParaRPr lang="en-US" dirty="0"/>
          </a:p>
        </p:txBody>
      </p:sp>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7" name="Rectangle: Rounded Corners 6"/>
          <p:cNvSpPr/>
          <p:nvPr/>
        </p:nvSpPr>
        <p:spPr>
          <a:xfrm>
            <a:off x="2611672" y="3890904"/>
            <a:ext cx="17203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152400" y="152400"/>
            <a:ext cx="609600" cy="701879"/>
          </a:xfrm>
          <a:prstGeom prst="rect">
            <a:avLst/>
          </a:prstGeom>
        </p:spPr>
      </p:pic>
      <p:sp>
        <p:nvSpPr>
          <p:cNvPr id="11" name="Rectangle 10"/>
          <p:cNvSpPr/>
          <p:nvPr/>
        </p:nvSpPr>
        <p:spPr>
          <a:xfrm>
            <a:off x="38100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hlinkClick r:id="" action="ppaction://hlinkshowjump?jump=nextslide"/>
            <a:hlinkHover r:id="" action="ppaction://noaction" highlightClick="1"/>
          </p:cNvPr>
          <p:cNvSpPr/>
          <p:nvPr/>
        </p:nvSpPr>
        <p:spPr>
          <a:xfrm>
            <a:off x="1950720" y="2438400"/>
            <a:ext cx="10668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5"/>
          <a:stretch>
            <a:fillRect/>
          </a:stretch>
        </p:blipFill>
        <p:spPr>
          <a:xfrm>
            <a:off x="1876719" y="1781665"/>
            <a:ext cx="1213485" cy="2057400"/>
          </a:xfrm>
          <a:prstGeom prst="rect">
            <a:avLst/>
          </a:prstGeom>
        </p:spPr>
      </p:pic>
      <p:grpSp>
        <p:nvGrpSpPr>
          <p:cNvPr id="18" name="Group 17"/>
          <p:cNvGrpSpPr/>
          <p:nvPr/>
        </p:nvGrpSpPr>
        <p:grpSpPr>
          <a:xfrm>
            <a:off x="9220200" y="1828800"/>
            <a:ext cx="1987486" cy="2818614"/>
            <a:chOff x="9296400" y="3374796"/>
            <a:chExt cx="1987486" cy="2818614"/>
          </a:xfrm>
        </p:grpSpPr>
        <p:pic>
          <p:nvPicPr>
            <p:cNvPr id="17" name="Picture 16"/>
            <p:cNvPicPr>
              <a:picLocks noChangeAspect="1"/>
            </p:cNvPicPr>
            <p:nvPr/>
          </p:nvPicPr>
          <p:blipFill rotWithShape="1">
            <a:blip r:embed="rId5"/>
            <a:srcRect t="24993" r="10061" b="14872"/>
            <a:stretch/>
          </p:blipFill>
          <p:spPr>
            <a:xfrm>
              <a:off x="9296400" y="3374796"/>
              <a:ext cx="1987485" cy="2253006"/>
            </a:xfrm>
            <a:prstGeom prst="rect">
              <a:avLst/>
            </a:prstGeom>
          </p:spPr>
        </p:pic>
        <p:pic>
          <p:nvPicPr>
            <p:cNvPr id="9" name="Picture 8"/>
            <p:cNvPicPr>
              <a:picLocks noChangeAspect="1"/>
            </p:cNvPicPr>
            <p:nvPr/>
          </p:nvPicPr>
          <p:blipFill rotWithShape="1">
            <a:blip r:embed="rId6"/>
            <a:srcRect t="280" r="10092" b="44207"/>
            <a:stretch/>
          </p:blipFill>
          <p:spPr>
            <a:xfrm>
              <a:off x="9316768" y="5599521"/>
              <a:ext cx="1967118" cy="593889"/>
            </a:xfrm>
            <a:prstGeom prst="rect">
              <a:avLst/>
            </a:prstGeom>
          </p:spPr>
        </p:pic>
      </p:grpSp>
      <p:cxnSp>
        <p:nvCxnSpPr>
          <p:cNvPr id="20" name="Straight Arrow Connector 19"/>
          <p:cNvCxnSpPr/>
          <p:nvPr/>
        </p:nvCxnSpPr>
        <p:spPr>
          <a:xfrm flipH="1">
            <a:off x="4953000" y="6019800"/>
            <a:ext cx="381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8534400" y="228600"/>
            <a:ext cx="1690656" cy="369332"/>
          </a:xfrm>
          <a:prstGeom prst="rect">
            <a:avLst/>
          </a:prstGeom>
          <a:noFill/>
        </p:spPr>
        <p:txBody>
          <a:bodyPr wrap="none" rtlCol="0">
            <a:spAutoFit/>
          </a:bodyPr>
          <a:lstStyle/>
          <a:p>
            <a:pPr algn="ctr"/>
            <a:r>
              <a:rPr lang="en-US" b="1" dirty="0"/>
              <a:t>Return to menu</a:t>
            </a:r>
            <a:endParaRPr lang="en-US" dirty="0"/>
          </a:p>
        </p:txBody>
      </p:sp>
      <p:cxnSp>
        <p:nvCxnSpPr>
          <p:cNvPr id="23" name="Straight Arrow Connector 22"/>
          <p:cNvCxnSpPr/>
          <p:nvPr/>
        </p:nvCxnSpPr>
        <p:spPr>
          <a:xfrm>
            <a:off x="10363200" y="45720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43466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11829" y="1526431"/>
            <a:ext cx="2665305" cy="4896140"/>
          </a:xfrm>
          <a:prstGeom prst="rect">
            <a:avLst/>
          </a:prstGeom>
        </p:spPr>
      </p:pic>
      <p:sp>
        <p:nvSpPr>
          <p:cNvPr id="3" name="Rectangle 2">
            <a:hlinkClick r:id="rId3" action="ppaction://hlinksldjump"/>
          </p:cNvPr>
          <p:cNvSpPr txBox="1">
            <a:spLocks noChangeArrowheads="1"/>
          </p:cNvSpPr>
          <p:nvPr/>
        </p:nvSpPr>
        <p:spPr>
          <a:xfrm>
            <a:off x="446314" y="238637"/>
            <a:ext cx="8229600" cy="10567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Front Panel</a:t>
            </a:r>
          </a:p>
          <a:p>
            <a:r>
              <a:rPr lang="en-US" sz="2800" dirty="0"/>
              <a:t>Certifier Overview – Contact Information</a:t>
            </a:r>
            <a:endParaRPr lang="en-US" dirty="0"/>
          </a:p>
        </p:txBody>
      </p:sp>
      <p:sp>
        <p:nvSpPr>
          <p:cNvPr id="6" name="Text Box 4"/>
          <p:cNvSpPr txBox="1">
            <a:spLocks noChangeArrowheads="1"/>
          </p:cNvSpPr>
          <p:nvPr/>
        </p:nvSpPr>
        <p:spPr bwMode="auto">
          <a:xfrm>
            <a:off x="2632453" y="1993545"/>
            <a:ext cx="65" cy="430887"/>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1905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lgn="l">
              <a:spcBef>
                <a:spcPct val="0"/>
              </a:spcBef>
              <a:spcAft>
                <a:spcPct val="0"/>
              </a:spcAft>
              <a:defRPr sz="2400">
                <a:solidFill>
                  <a:schemeClr val="tx1"/>
                </a:solidFill>
                <a:latin typeface="Times New Roman" charset="0"/>
                <a:cs typeface="Times New Roman" charset="0"/>
              </a:defRPr>
            </a:lvl1pPr>
            <a:lvl2pPr algn="l">
              <a:spcBef>
                <a:spcPct val="0"/>
              </a:spcBef>
              <a:spcAft>
                <a:spcPct val="0"/>
              </a:spcAft>
              <a:defRPr sz="2400">
                <a:solidFill>
                  <a:schemeClr val="tx1"/>
                </a:solidFill>
                <a:latin typeface="Times New Roman" charset="0"/>
                <a:cs typeface="Times New Roman" charset="0"/>
              </a:defRPr>
            </a:lvl2pPr>
            <a:lvl3pPr algn="l">
              <a:spcBef>
                <a:spcPct val="0"/>
              </a:spcBef>
              <a:spcAft>
                <a:spcPct val="0"/>
              </a:spcAft>
              <a:defRPr sz="2400">
                <a:solidFill>
                  <a:schemeClr val="tx1"/>
                </a:solidFill>
                <a:latin typeface="Times New Roman" charset="0"/>
                <a:cs typeface="Times New Roman" charset="0"/>
              </a:defRPr>
            </a:lvl3pPr>
            <a:lvl4pPr algn="l">
              <a:spcBef>
                <a:spcPct val="0"/>
              </a:spcBef>
              <a:spcAft>
                <a:spcPct val="0"/>
              </a:spcAft>
              <a:defRPr sz="2400">
                <a:solidFill>
                  <a:schemeClr val="tx1"/>
                </a:solidFill>
                <a:latin typeface="Times New Roman" charset="0"/>
                <a:cs typeface="Times New Roman" charset="0"/>
              </a:defRPr>
            </a:lvl4pPr>
            <a:lvl5pPr algn="l">
              <a:spcBef>
                <a:spcPct val="0"/>
              </a:spcBef>
              <a:spcAft>
                <a:spcPct val="0"/>
              </a:spcAft>
              <a:defRPr sz="2400">
                <a:solidFill>
                  <a:schemeClr val="tx1"/>
                </a:solidFill>
                <a:latin typeface="Times New Roman" charset="0"/>
                <a:cs typeface="Times New Roman" charset="0"/>
              </a:defRPr>
            </a:lvl5pPr>
            <a:lvl6pPr marL="457200" fontAlgn="base">
              <a:spcBef>
                <a:spcPct val="0"/>
              </a:spcBef>
              <a:spcAft>
                <a:spcPct val="0"/>
              </a:spcAft>
              <a:defRPr sz="2400">
                <a:solidFill>
                  <a:schemeClr val="tx1"/>
                </a:solidFill>
                <a:latin typeface="Times New Roman" charset="0"/>
                <a:cs typeface="Times New Roman" charset="0"/>
              </a:defRPr>
            </a:lvl6pPr>
            <a:lvl7pPr marL="914400" fontAlgn="base">
              <a:spcBef>
                <a:spcPct val="0"/>
              </a:spcBef>
              <a:spcAft>
                <a:spcPct val="0"/>
              </a:spcAft>
              <a:defRPr sz="2400">
                <a:solidFill>
                  <a:schemeClr val="tx1"/>
                </a:solidFill>
                <a:latin typeface="Times New Roman" charset="0"/>
                <a:cs typeface="Times New Roman" charset="0"/>
              </a:defRPr>
            </a:lvl7pPr>
            <a:lvl8pPr marL="1371600" fontAlgn="base">
              <a:spcBef>
                <a:spcPct val="0"/>
              </a:spcBef>
              <a:spcAft>
                <a:spcPct val="0"/>
              </a:spcAft>
              <a:defRPr sz="2400">
                <a:solidFill>
                  <a:schemeClr val="tx1"/>
                </a:solidFill>
                <a:latin typeface="Times New Roman" charset="0"/>
                <a:cs typeface="Times New Roman" charset="0"/>
              </a:defRPr>
            </a:lvl8pPr>
            <a:lvl9pPr marL="1828800" fontAlgn="base">
              <a:spcBef>
                <a:spcPct val="0"/>
              </a:spcBef>
              <a:spcAft>
                <a:spcPct val="0"/>
              </a:spcAft>
              <a:defRPr sz="2400">
                <a:solidFill>
                  <a:schemeClr val="tx1"/>
                </a:solidFill>
                <a:latin typeface="Times New Roman" charset="0"/>
                <a:cs typeface="Times New Roman" charset="0"/>
              </a:defRPr>
            </a:lvl9pPr>
          </a:lstStyle>
          <a:p>
            <a:pPr>
              <a:lnSpc>
                <a:spcPct val="100000"/>
              </a:lnSpc>
            </a:pPr>
            <a:endParaRPr lang="en-US" sz="2800" b="1" dirty="0">
              <a:latin typeface="Adobe Caslon Pro" pitchFamily="18" charset="0"/>
            </a:endParaRPr>
          </a:p>
        </p:txBody>
      </p:sp>
      <p:sp>
        <p:nvSpPr>
          <p:cNvPr id="20" name="TextBox 19"/>
          <p:cNvSpPr txBox="1"/>
          <p:nvPr/>
        </p:nvSpPr>
        <p:spPr>
          <a:xfrm>
            <a:off x="4526021" y="5288987"/>
            <a:ext cx="3061322" cy="338554"/>
          </a:xfrm>
          <a:prstGeom prst="rect">
            <a:avLst/>
          </a:prstGeom>
          <a:noFill/>
        </p:spPr>
        <p:txBody>
          <a:bodyPr wrap="square" rtlCol="0">
            <a:spAutoFit/>
          </a:bodyPr>
          <a:lstStyle/>
          <a:p>
            <a:r>
              <a:rPr lang="en-US" sz="1600" dirty="0">
                <a:latin typeface="Calibri" pitchFamily="34" charset="0"/>
                <a:cs typeface="Calibri" pitchFamily="34" charset="0"/>
              </a:rPr>
              <a:t>Contact information for Softing</a:t>
            </a:r>
            <a:endParaRPr lang="en-SG" sz="1600" dirty="0">
              <a:latin typeface="Calibri" pitchFamily="34" charset="0"/>
              <a:cs typeface="Calibri" pitchFamily="34" charset="0"/>
            </a:endParaRPr>
          </a:p>
        </p:txBody>
      </p:sp>
      <p:cxnSp>
        <p:nvCxnSpPr>
          <p:cNvPr id="21" name="Straight Connector 20"/>
          <p:cNvCxnSpPr/>
          <p:nvPr/>
        </p:nvCxnSpPr>
        <p:spPr bwMode="auto">
          <a:xfrm>
            <a:off x="3668486" y="5148943"/>
            <a:ext cx="881743" cy="370114"/>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5181600" y="2590800"/>
            <a:ext cx="5088364" cy="2062103"/>
          </a:xfrm>
          <a:prstGeom prst="rect">
            <a:avLst/>
          </a:prstGeom>
          <a:noFill/>
        </p:spPr>
        <p:txBody>
          <a:bodyPr wrap="square" rtlCol="0">
            <a:spAutoFit/>
          </a:bodyPr>
          <a:lstStyle/>
          <a:p>
            <a:r>
              <a:rPr lang="en-US" sz="1600" dirty="0">
                <a:latin typeface="Calibri" pitchFamily="34" charset="0"/>
                <a:cs typeface="Calibri" pitchFamily="34" charset="0"/>
              </a:rPr>
              <a:t>Press the       for list of Softing contacts</a:t>
            </a:r>
          </a:p>
          <a:p>
            <a:r>
              <a:rPr lang="en-US" sz="1600" dirty="0">
                <a:latin typeface="Calibri" pitchFamily="34" charset="0"/>
                <a:cs typeface="Calibri" pitchFamily="34" charset="0"/>
              </a:rPr>
              <a:t>Press tools, and about us, for list of Softing contacts</a:t>
            </a:r>
          </a:p>
          <a:p>
            <a:endParaRPr lang="en-US" sz="1600" dirty="0">
              <a:latin typeface="Calibri" pitchFamily="34" charset="0"/>
              <a:cs typeface="Calibri" pitchFamily="34" charset="0"/>
            </a:endParaRPr>
          </a:p>
          <a:p>
            <a:r>
              <a:rPr lang="en-US" sz="1600" dirty="0">
                <a:latin typeface="Calibri" pitchFamily="34" charset="0"/>
                <a:cs typeface="Calibri" pitchFamily="34" charset="0"/>
              </a:rPr>
              <a:t>Sales: +1.865.251.5252</a:t>
            </a:r>
          </a:p>
          <a:p>
            <a:r>
              <a:rPr lang="en-US" sz="1600" dirty="0">
                <a:latin typeface="Calibri" pitchFamily="34" charset="0"/>
                <a:cs typeface="Calibri" pitchFamily="34" charset="0"/>
                <a:hlinkClick r:id="rId4"/>
              </a:rPr>
              <a:t>sales@softing.us</a:t>
            </a:r>
            <a:endParaRPr lang="en-US" sz="1600" dirty="0">
              <a:latin typeface="Calibri" pitchFamily="34" charset="0"/>
              <a:cs typeface="Calibri" pitchFamily="34" charset="0"/>
            </a:endParaRPr>
          </a:p>
          <a:p>
            <a:r>
              <a:rPr lang="en-US" sz="1600" dirty="0">
                <a:latin typeface="Calibri" pitchFamily="34" charset="0"/>
                <a:cs typeface="Calibri" pitchFamily="34" charset="0"/>
              </a:rPr>
              <a:t>Support +1.865.251.5244</a:t>
            </a:r>
          </a:p>
          <a:p>
            <a:r>
              <a:rPr lang="en-US" sz="1600" dirty="0">
                <a:latin typeface="Calibri" pitchFamily="34" charset="0"/>
                <a:cs typeface="Calibri" pitchFamily="34" charset="0"/>
                <a:hlinkClick r:id="rId5"/>
              </a:rPr>
              <a:t>support@softing.us</a:t>
            </a:r>
            <a:endParaRPr lang="en-US" sz="1600" dirty="0">
              <a:latin typeface="Calibri" pitchFamily="34" charset="0"/>
              <a:cs typeface="Calibri" pitchFamily="34" charset="0"/>
            </a:endParaRPr>
          </a:p>
          <a:p>
            <a:endParaRPr lang="en-SG" sz="1600" dirty="0">
              <a:latin typeface="Calibri" pitchFamily="34" charset="0"/>
              <a:cs typeface="Calibri" pitchFamily="34" charset="0"/>
            </a:endParaRPr>
          </a:p>
        </p:txBody>
      </p:sp>
      <p:cxnSp>
        <p:nvCxnSpPr>
          <p:cNvPr id="23" name="Straight Connector 22"/>
          <p:cNvCxnSpPr>
            <a:endCxn id="20" idx="1"/>
          </p:cNvCxnSpPr>
          <p:nvPr/>
        </p:nvCxnSpPr>
        <p:spPr bwMode="auto">
          <a:xfrm>
            <a:off x="3722915" y="4659086"/>
            <a:ext cx="803106" cy="799178"/>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6"/>
          <a:stretch>
            <a:fillRect/>
          </a:stretch>
        </p:blipFill>
        <p:spPr>
          <a:xfrm>
            <a:off x="6087611" y="2667000"/>
            <a:ext cx="209550" cy="216309"/>
          </a:xfrm>
          <a:prstGeom prst="rect">
            <a:avLst/>
          </a:prstGeom>
        </p:spPr>
      </p:pic>
      <p:sp>
        <p:nvSpPr>
          <p:cNvPr id="29" name="Rectangle 28"/>
          <p:cNvSpPr/>
          <p:nvPr/>
        </p:nvSpPr>
        <p:spPr>
          <a:xfrm>
            <a:off x="5382126" y="5574632"/>
            <a:ext cx="986589" cy="505326"/>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82470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24192" y="598231"/>
            <a:ext cx="2853666" cy="369332"/>
          </a:xfrm>
          <a:prstGeom prst="rect">
            <a:avLst/>
          </a:prstGeom>
          <a:noFill/>
        </p:spPr>
        <p:txBody>
          <a:bodyPr wrap="none" rtlCol="0">
            <a:spAutoFit/>
          </a:bodyPr>
          <a:lstStyle/>
          <a:p>
            <a:r>
              <a:rPr lang="en-US" b="1" dirty="0"/>
              <a:t>Press here to turn on power</a:t>
            </a:r>
          </a:p>
        </p:txBody>
      </p:sp>
      <p:cxnSp>
        <p:nvCxnSpPr>
          <p:cNvPr id="7" name="Straight Arrow Connector 6"/>
          <p:cNvCxnSpPr/>
          <p:nvPr/>
        </p:nvCxnSpPr>
        <p:spPr>
          <a:xfrm>
            <a:off x="1595887" y="931653"/>
            <a:ext cx="328606" cy="503742"/>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a:hlinkClick r:id="" action="ppaction://hlinkshowjump?jump=nextslide"/>
          </p:cNvPr>
          <p:cNvSpPr/>
          <p:nvPr/>
        </p:nvSpPr>
        <p:spPr>
          <a:xfrm>
            <a:off x="1914526" y="1419222"/>
            <a:ext cx="152400" cy="152400"/>
          </a:xfrm>
          <a:prstGeom prst="ellipse">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929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p:cNvGrpSpPr/>
          <p:nvPr/>
        </p:nvGrpSpPr>
        <p:grpSpPr>
          <a:xfrm>
            <a:off x="1940971" y="1436295"/>
            <a:ext cx="101600" cy="111081"/>
            <a:chOff x="4997322" y="841309"/>
            <a:chExt cx="101600" cy="111081"/>
          </a:xfrm>
        </p:grpSpPr>
        <p:cxnSp>
          <p:nvCxnSpPr>
            <p:cNvPr id="10" name="Straight Connector 9"/>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6" name="Straight Arrow Connector 15"/>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6525089"/>
      </p:ext>
    </p:extLst>
  </p:cSld>
  <p:clrMapOvr>
    <a:masterClrMapping/>
  </p:clrMapOvr>
  <mc:AlternateContent xmlns:mc="http://schemas.openxmlformats.org/markup-compatibility/2006" xmlns:p14="http://schemas.microsoft.com/office/powerpoint/2010/main">
    <mc:Choice Requires="p14">
      <p:transition spd="slow" p14:dur="2000" advClick="0" advTm="200"/>
    </mc:Choice>
    <mc:Fallback xmlns="">
      <p:transition spd="slow" advClick="0" advTm="200"/>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TextBox 8"/>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0" name="Straight Arrow Connector 9"/>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740370"/>
      </p:ext>
    </p:extLst>
  </p:cSld>
  <p:clrMapOvr>
    <a:masterClrMapping/>
  </p:clrMapOvr>
  <mc:AlternateContent xmlns:mc="http://schemas.openxmlformats.org/markup-compatibility/2006" xmlns:p14="http://schemas.microsoft.com/office/powerpoint/2010/main">
    <mc:Choice Requires="p14">
      <p:transition spd="slow" p14:dur="2000" advClick="0" advTm="200"/>
    </mc:Choice>
    <mc:Fallback xmlns="">
      <p:transition spd="slow" advClick="0" advTm="2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947134" y="3377902"/>
            <a:ext cx="899605" cy="261610"/>
          </a:xfrm>
          <a:prstGeom prst="rect">
            <a:avLst/>
          </a:prstGeom>
          <a:noFill/>
        </p:spPr>
        <p:txBody>
          <a:bodyPr wrap="none" rtlCol="0">
            <a:spAutoFit/>
          </a:bodyPr>
          <a:lstStyle/>
          <a:p>
            <a:r>
              <a:rPr lang="en-US" sz="1100" dirty="0">
                <a:solidFill>
                  <a:schemeClr val="accent1">
                    <a:lumMod val="60000"/>
                    <a:lumOff val="40000"/>
                  </a:schemeClr>
                </a:solidFill>
              </a:rPr>
              <a:t>Boot Ver 2.3</a:t>
            </a:r>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5" name="Straight Arrow Connector 14"/>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6738583"/>
      </p:ext>
    </p:extLst>
  </p:cSld>
  <p:clrMapOvr>
    <a:masterClrMapping/>
  </p:clrMapOvr>
  <mc:AlternateContent xmlns:mc="http://schemas.openxmlformats.org/markup-compatibility/2006" xmlns:p14="http://schemas.microsoft.com/office/powerpoint/2010/main">
    <mc:Choice Requires="p14">
      <p:transition spd="slow" p14:dur="2000" advClick="0" advTm="1000"/>
    </mc:Choice>
    <mc:Fallback xmlns="">
      <p:transition spd="slow" advClick="0" advTm="1000"/>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947134" y="3377902"/>
            <a:ext cx="785793" cy="261610"/>
          </a:xfrm>
          <a:prstGeom prst="rect">
            <a:avLst/>
          </a:prstGeom>
          <a:noFill/>
        </p:spPr>
        <p:txBody>
          <a:bodyPr wrap="none" rtlCol="0">
            <a:spAutoFit/>
          </a:bodyPr>
          <a:lstStyle/>
          <a:p>
            <a:r>
              <a:rPr lang="en-US" sz="1100" dirty="0">
                <a:solidFill>
                  <a:schemeClr val="accent1">
                    <a:lumMod val="60000"/>
                    <a:lumOff val="40000"/>
                  </a:schemeClr>
                </a:solidFill>
              </a:rPr>
              <a:t>OS Ver 7.2</a:t>
            </a:r>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2" name="Straight Arrow Connector 11"/>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angle: Rounded Corners 13"/>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3832304"/>
      </p:ext>
    </p:extLst>
  </p:cSld>
  <p:clrMapOvr>
    <a:masterClrMapping/>
  </p:clrMapOvr>
  <mc:AlternateContent xmlns:mc="http://schemas.openxmlformats.org/markup-compatibility/2006" xmlns:p14="http://schemas.microsoft.com/office/powerpoint/2010/main">
    <mc:Choice Requires="p14">
      <p:transition spd="slow" p14:dur="2000" advClick="0" advTm="1000"/>
    </mc:Choice>
    <mc:Fallback xmlns="">
      <p:transition spd="slow" advClick="0" advTm="1000"/>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947134" y="3377902"/>
            <a:ext cx="785793" cy="261610"/>
          </a:xfrm>
          <a:prstGeom prst="rect">
            <a:avLst/>
          </a:prstGeom>
          <a:noFill/>
        </p:spPr>
        <p:txBody>
          <a:bodyPr wrap="none" rtlCol="0">
            <a:spAutoFit/>
          </a:bodyPr>
          <a:lstStyle/>
          <a:p>
            <a:r>
              <a:rPr lang="en-US" sz="1100" dirty="0">
                <a:solidFill>
                  <a:schemeClr val="accent1">
                    <a:lumMod val="60000"/>
                    <a:lumOff val="40000"/>
                  </a:schemeClr>
                </a:solidFill>
              </a:rPr>
              <a:t>OS Ver 7.2</a:t>
            </a:r>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14103" y1="4850" x2="91880" y2="4388"/>
                        <a14:foregroundMark x1="7265" y1="4157" x2="7265" y2="4157"/>
                        <a14:foregroundMark x1="71368" y1="6928" x2="71368" y2="6928"/>
                        <a14:foregroundMark x1="44017" y1="11085" x2="44017" y2="11085"/>
                        <a14:foregroundMark x1="53419" y1="9931" x2="53419" y2="9931"/>
                        <a14:foregroundMark x1="25214" y1="10393" x2="25214" y2="10393"/>
                        <a14:foregroundMark x1="18376" y1="10393" x2="18376" y2="10393"/>
                        <a14:foregroundMark x1="16239" y1="95843" x2="16239" y2="95843"/>
                        <a14:foregroundMark x1="50427" y1="93995" x2="50427" y2="93995"/>
                        <a14:foregroundMark x1="17094" y1="93303" x2="88889" y2="93764"/>
                        <a14:foregroundMark x1="20085" y1="88915" x2="20085" y2="88915"/>
                        <a14:foregroundMark x1="40171" y1="90069" x2="40171" y2="90069"/>
                        <a14:foregroundMark x1="28632" y1="89145" x2="28632" y2="89145"/>
                        <a14:foregroundMark x1="14103" y1="89607" x2="14103" y2="89607"/>
                        <a14:foregroundMark x1="7692" y1="93995" x2="7692" y2="93995"/>
                        <a14:backgroundMark x1="22650" y1="50577" x2="22650" y2="50577"/>
                        <a14:backgroundMark x1="4701" y1="15012" x2="5128" y2="84758"/>
                        <a14:backgroundMark x1="95299" y1="13626" x2="97436" y2="87529"/>
                      </a14:backgroundRemoval>
                    </a14:imgEffect>
                  </a14:imgLayer>
                </a14:imgProps>
              </a:ext>
            </a:extLst>
          </a:blip>
          <a:stretch>
            <a:fillRect/>
          </a:stretch>
        </p:blipFill>
        <p:spPr>
          <a:xfrm>
            <a:off x="2393651" y="2682654"/>
            <a:ext cx="142516" cy="263715"/>
          </a:xfrm>
          <a:prstGeom prst="rect">
            <a:avLst/>
          </a:prstGeom>
        </p:spPr>
      </p:pic>
      <p:sp>
        <p:nvSpPr>
          <p:cNvPr id="9" name="TextBox 8"/>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0" name="Straight Arrow Connector 9"/>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Rounded Corners 11"/>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1116506"/>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p:cNvPicPr/>
          <p:nvPr/>
        </p:nvPicPr>
        <p:blipFill>
          <a:blip r:embed="rId2">
            <a:extLst>
              <a:ext uri="{BEBA8EAE-BF5A-486C-A8C5-ECC9F3942E4B}">
                <a14:imgProps xmlns:a14="http://schemas.microsoft.com/office/drawing/2010/main">
                  <a14:imgLayer r:embed="rId3">
                    <a14:imgEffect>
                      <a14:backgroundRemoval t="0" b="98925" l="0" r="98678">
                        <a14:foregroundMark x1="6167" y1="33333" x2="9251" y2="51613"/>
                        <a14:foregroundMark x1="10132" y1="50538" x2="12775" y2="30108"/>
                        <a14:foregroundMark x1="14097" y1="40860" x2="16300" y2="52688"/>
                        <a14:foregroundMark x1="23789" y1="38710" x2="23789" y2="51613"/>
                        <a14:foregroundMark x1="23789" y1="30108" x2="23789" y2="30108"/>
                        <a14:foregroundMark x1="29075" y1="39785" x2="29075" y2="52688"/>
                        <a14:foregroundMark x1="35683" y1="45161" x2="43172" y2="46237"/>
                        <a14:foregroundMark x1="62555" y1="37634" x2="62555" y2="63441"/>
                        <a14:foregroundMark x1="72687" y1="45161" x2="79295" y2="46237"/>
                        <a14:foregroundMark x1="83260" y1="38710" x2="84141" y2="54839"/>
                        <a14:foregroundMark x1="92070" y1="33333" x2="92070" y2="52688"/>
                        <a14:foregroundMark x1="62115" y1="36559" x2="62115" y2="36559"/>
                        <a14:foregroundMark x1="63436" y1="36559" x2="63436" y2="36559"/>
                        <a14:foregroundMark x1="63436" y1="37634" x2="63436" y2="37634"/>
                      </a14:backgroundRemoval>
                    </a14:imgEffect>
                  </a14:imgLayer>
                </a14:imgProps>
              </a:ext>
              <a:ext uri="{28A0092B-C50C-407E-A947-70E740481C1C}">
                <a14:useLocalDpi xmlns:a14="http://schemas.microsoft.com/office/drawing/2010/main" val="0"/>
              </a:ext>
            </a:extLst>
          </a:blip>
          <a:stretch>
            <a:fillRect/>
          </a:stretch>
        </p:blipFill>
        <p:spPr>
          <a:xfrm>
            <a:off x="1907244" y="2461363"/>
            <a:ext cx="1130317" cy="460811"/>
          </a:xfrm>
          <a:prstGeom prst="rect">
            <a:avLst/>
          </a:prstGeom>
        </p:spPr>
      </p:pic>
      <p:sp>
        <p:nvSpPr>
          <p:cNvPr id="9" name="Text Box 10"/>
          <p:cNvSpPr txBox="1"/>
          <p:nvPr/>
        </p:nvSpPr>
        <p:spPr>
          <a:xfrm>
            <a:off x="2590169" y="2765660"/>
            <a:ext cx="473075" cy="287020"/>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4500</a:t>
            </a:r>
          </a:p>
        </p:txBody>
      </p:sp>
      <p:sp>
        <p:nvSpPr>
          <p:cNvPr id="10" name="Rectangle: Rounded Corners 9"/>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261149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289183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5" name="Straight Arrow Connector 14"/>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788084"/>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grpId="1" nodeType="afterEffect">
                                  <p:stCondLst>
                                    <p:cond delay="500"/>
                                  </p:stCondLst>
                                  <p:childTnLst>
                                    <p:set>
                                      <p:cBhvr>
                                        <p:cTn id="9" dur="1" fill="hold">
                                          <p:stCondLst>
                                            <p:cond delay="0"/>
                                          </p:stCondLst>
                                        </p:cTn>
                                        <p:tgtEl>
                                          <p:spTgt spid="10"/>
                                        </p:tgtEl>
                                        <p:attrNameLst>
                                          <p:attrName>style.visibility</p:attrName>
                                        </p:attrNameLst>
                                      </p:cBhvr>
                                      <p:to>
                                        <p:strVal val="hidden"/>
                                      </p:to>
                                    </p:se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500"/>
                            </p:stCondLst>
                            <p:childTnLst>
                              <p:par>
                                <p:cTn id="14" presetID="1" presetClass="exit" presetSubtype="0" fill="hold" grpId="1" nodeType="afterEffect">
                                  <p:stCondLst>
                                    <p:cond delay="500"/>
                                  </p:stCondLst>
                                  <p:childTnLst>
                                    <p:set>
                                      <p:cBhvr>
                                        <p:cTn id="15" dur="1" fill="hold">
                                          <p:stCondLst>
                                            <p:cond delay="0"/>
                                          </p:stCondLst>
                                        </p:cTn>
                                        <p:tgtEl>
                                          <p:spTgt spid="11"/>
                                        </p:tgtEl>
                                        <p:attrNameLst>
                                          <p:attrName>style.visibility</p:attrName>
                                        </p:attrNameLst>
                                      </p:cBhvr>
                                      <p:to>
                                        <p:strVal val="hidden"/>
                                      </p:to>
                                    </p:se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1000"/>
                            </p:stCondLst>
                            <p:childTnLst>
                              <p:par>
                                <p:cTn id="20" presetID="1" presetClass="exit" presetSubtype="0" fill="hold" grpId="1" nodeType="afterEffect">
                                  <p:stCondLst>
                                    <p:cond delay="500"/>
                                  </p:stCondLst>
                                  <p:childTnLst>
                                    <p:set>
                                      <p:cBhvr>
                                        <p:cTn id="21" dur="1" fill="hold">
                                          <p:stCondLst>
                                            <p:cond delay="0"/>
                                          </p:stCondLst>
                                        </p:cTn>
                                        <p:tgtEl>
                                          <p:spTgt spid="12"/>
                                        </p:tgtEl>
                                        <p:attrNameLst>
                                          <p:attrName>style.visibility</p:attrName>
                                        </p:attrNameLst>
                                      </p:cBhvr>
                                      <p:to>
                                        <p:strVal val="hidden"/>
                                      </p:to>
                                    </p:set>
                                  </p:childTnLst>
                                </p:cTn>
                              </p:par>
                            </p:childTnLst>
                          </p:cTn>
                        </p:par>
                        <p:par>
                          <p:cTn id="22" fill="hold">
                            <p:stCondLst>
                              <p:cond delay="1500"/>
                            </p:stCondLst>
                            <p:childTnLst>
                              <p:par>
                                <p:cTn id="23" presetID="1"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p:cNvPicPr/>
          <p:nvPr/>
        </p:nvPicPr>
        <p:blipFill>
          <a:blip r:embed="rId2">
            <a:extLst>
              <a:ext uri="{BEBA8EAE-BF5A-486C-A8C5-ECC9F3942E4B}">
                <a14:imgProps xmlns:a14="http://schemas.microsoft.com/office/drawing/2010/main">
                  <a14:imgLayer r:embed="rId3">
                    <a14:imgEffect>
                      <a14:backgroundRemoval t="0" b="98925" l="0" r="98678">
                        <a14:foregroundMark x1="6167" y1="33333" x2="9251" y2="51613"/>
                        <a14:foregroundMark x1="10132" y1="50538" x2="12775" y2="30108"/>
                        <a14:foregroundMark x1="14097" y1="40860" x2="16300" y2="52688"/>
                        <a14:foregroundMark x1="23789" y1="38710" x2="23789" y2="51613"/>
                        <a14:foregroundMark x1="23789" y1="30108" x2="23789" y2="30108"/>
                        <a14:foregroundMark x1="29075" y1="39785" x2="29075" y2="52688"/>
                        <a14:foregroundMark x1="35683" y1="45161" x2="43172" y2="46237"/>
                        <a14:foregroundMark x1="62555" y1="37634" x2="62555" y2="63441"/>
                        <a14:foregroundMark x1="72687" y1="45161" x2="79295" y2="46237"/>
                        <a14:foregroundMark x1="83260" y1="38710" x2="84141" y2="54839"/>
                        <a14:foregroundMark x1="92070" y1="33333" x2="92070" y2="52688"/>
                        <a14:foregroundMark x1="62115" y1="36559" x2="62115" y2="36559"/>
                        <a14:foregroundMark x1="63436" y1="36559" x2="63436" y2="36559"/>
                        <a14:foregroundMark x1="63436" y1="37634" x2="63436" y2="37634"/>
                      </a14:backgroundRemoval>
                    </a14:imgEffect>
                  </a14:imgLayer>
                </a14:imgProps>
              </a:ext>
              <a:ext uri="{28A0092B-C50C-407E-A947-70E740481C1C}">
                <a14:useLocalDpi xmlns:a14="http://schemas.microsoft.com/office/drawing/2010/main" val="0"/>
              </a:ext>
            </a:extLst>
          </a:blip>
          <a:stretch>
            <a:fillRect/>
          </a:stretch>
        </p:blipFill>
        <p:spPr>
          <a:xfrm>
            <a:off x="1907244" y="2461363"/>
            <a:ext cx="1130317" cy="460811"/>
          </a:xfrm>
          <a:prstGeom prst="rect">
            <a:avLst/>
          </a:prstGeom>
        </p:spPr>
      </p:pic>
      <p:sp>
        <p:nvSpPr>
          <p:cNvPr id="9" name="Text Box 10"/>
          <p:cNvSpPr txBox="1"/>
          <p:nvPr/>
        </p:nvSpPr>
        <p:spPr>
          <a:xfrm>
            <a:off x="2590169" y="2765660"/>
            <a:ext cx="473075" cy="287020"/>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4500</a:t>
            </a:r>
          </a:p>
        </p:txBody>
      </p:sp>
      <p:sp>
        <p:nvSpPr>
          <p:cNvPr id="10" name="Rectangle: Rounded Corners 9"/>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261149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289183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5" name="Straight Arrow Connector 14"/>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56715535"/>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grpId="1" nodeType="afterEffect">
                                  <p:stCondLst>
                                    <p:cond delay="300"/>
                                  </p:stCondLst>
                                  <p:childTnLst>
                                    <p:set>
                                      <p:cBhvr>
                                        <p:cTn id="9" dur="1" fill="hold">
                                          <p:stCondLst>
                                            <p:cond delay="0"/>
                                          </p:stCondLst>
                                        </p:cTn>
                                        <p:tgtEl>
                                          <p:spTgt spid="13"/>
                                        </p:tgtEl>
                                        <p:attrNameLst>
                                          <p:attrName>style.visibility</p:attrName>
                                        </p:attrNameLst>
                                      </p:cBhvr>
                                      <p:to>
                                        <p:strVal val="hidden"/>
                                      </p:to>
                                    </p:set>
                                  </p:childTnLst>
                                </p:cTn>
                              </p:par>
                            </p:childTnLst>
                          </p:cTn>
                        </p:par>
                        <p:par>
                          <p:cTn id="10" fill="hold">
                            <p:stCondLst>
                              <p:cond delay="300"/>
                            </p:stCondLst>
                            <p:childTnLst>
                              <p:par>
                                <p:cTn id="11" presetID="1"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par>
                          <p:cTn id="13" fill="hold">
                            <p:stCondLst>
                              <p:cond delay="300"/>
                            </p:stCondLst>
                            <p:childTnLst>
                              <p:par>
                                <p:cTn id="14" presetID="1" presetClass="exit" presetSubtype="0" fill="hold" grpId="1" nodeType="afterEffect">
                                  <p:stCondLst>
                                    <p:cond delay="500"/>
                                  </p:stCondLst>
                                  <p:childTnLst>
                                    <p:set>
                                      <p:cBhvr>
                                        <p:cTn id="15" dur="1" fill="hold">
                                          <p:stCondLst>
                                            <p:cond delay="0"/>
                                          </p:stCondLst>
                                        </p:cTn>
                                        <p:tgtEl>
                                          <p:spTgt spid="12"/>
                                        </p:tgtEl>
                                        <p:attrNameLst>
                                          <p:attrName>style.visibility</p:attrName>
                                        </p:attrNameLst>
                                      </p:cBhvr>
                                      <p:to>
                                        <p:strVal val="hidden"/>
                                      </p:to>
                                    </p:set>
                                  </p:childTnLst>
                                </p:cTn>
                              </p:par>
                            </p:childTnLst>
                          </p:cTn>
                        </p:par>
                        <p:par>
                          <p:cTn id="16" fill="hold">
                            <p:stCondLst>
                              <p:cond delay="800"/>
                            </p:stCondLst>
                            <p:childTnLst>
                              <p:par>
                                <p:cTn id="17" presetID="1"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par>
                          <p:cTn id="19" fill="hold">
                            <p:stCondLst>
                              <p:cond delay="800"/>
                            </p:stCondLst>
                            <p:childTnLst>
                              <p:par>
                                <p:cTn id="20" presetID="1" presetClass="exit" presetSubtype="0" fill="hold" grpId="1" nodeType="afterEffect">
                                  <p:stCondLst>
                                    <p:cond delay="500"/>
                                  </p:stCondLst>
                                  <p:childTnLst>
                                    <p:set>
                                      <p:cBhvr>
                                        <p:cTn id="21" dur="1" fill="hold">
                                          <p:stCondLst>
                                            <p:cond delay="0"/>
                                          </p:stCondLst>
                                        </p:cTn>
                                        <p:tgtEl>
                                          <p:spTgt spid="11"/>
                                        </p:tgtEl>
                                        <p:attrNameLst>
                                          <p:attrName>style.visibility</p:attrName>
                                        </p:attrNameLst>
                                      </p:cBhvr>
                                      <p:to>
                                        <p:strVal val="hidden"/>
                                      </p:to>
                                    </p:set>
                                  </p:childTnLst>
                                </p:cTn>
                              </p:par>
                            </p:childTnLst>
                          </p:cTn>
                        </p:par>
                        <p:par>
                          <p:cTn id="22" fill="hold">
                            <p:stCondLst>
                              <p:cond delay="1300"/>
                            </p:stCondLst>
                            <p:childTnLst>
                              <p:par>
                                <p:cTn id="23" presetID="1"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1" grpId="1" animBg="1"/>
      <p:bldP spid="12" grpId="0" animBg="1"/>
      <p:bldP spid="12" grpId="1" animBg="1"/>
      <p:bldP spid="13" grpId="0" animBg="1"/>
      <p:bldP spid="13" grpId="1"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p:cNvPicPr/>
          <p:nvPr/>
        </p:nvPicPr>
        <p:blipFill>
          <a:blip r:embed="rId2">
            <a:extLst>
              <a:ext uri="{BEBA8EAE-BF5A-486C-A8C5-ECC9F3942E4B}">
                <a14:imgProps xmlns:a14="http://schemas.microsoft.com/office/drawing/2010/main">
                  <a14:imgLayer r:embed="rId3">
                    <a14:imgEffect>
                      <a14:backgroundRemoval t="0" b="98925" l="0" r="98678">
                        <a14:foregroundMark x1="6167" y1="33333" x2="9251" y2="51613"/>
                        <a14:foregroundMark x1="10132" y1="50538" x2="12775" y2="30108"/>
                        <a14:foregroundMark x1="14097" y1="40860" x2="16300" y2="52688"/>
                        <a14:foregroundMark x1="23789" y1="38710" x2="23789" y2="51613"/>
                        <a14:foregroundMark x1="23789" y1="30108" x2="23789" y2="30108"/>
                        <a14:foregroundMark x1="29075" y1="39785" x2="29075" y2="52688"/>
                        <a14:foregroundMark x1="35683" y1="45161" x2="43172" y2="46237"/>
                        <a14:foregroundMark x1="62555" y1="37634" x2="62555" y2="63441"/>
                        <a14:foregroundMark x1="72687" y1="45161" x2="79295" y2="46237"/>
                        <a14:foregroundMark x1="83260" y1="38710" x2="84141" y2="54839"/>
                        <a14:foregroundMark x1="92070" y1="33333" x2="92070" y2="52688"/>
                        <a14:foregroundMark x1="62115" y1="36559" x2="62115" y2="36559"/>
                        <a14:foregroundMark x1="63436" y1="36559" x2="63436" y2="36559"/>
                        <a14:foregroundMark x1="63436" y1="37634" x2="63436" y2="37634"/>
                      </a14:backgroundRemoval>
                    </a14:imgEffect>
                  </a14:imgLayer>
                </a14:imgProps>
              </a:ext>
              <a:ext uri="{28A0092B-C50C-407E-A947-70E740481C1C}">
                <a14:useLocalDpi xmlns:a14="http://schemas.microsoft.com/office/drawing/2010/main" val="0"/>
              </a:ext>
            </a:extLst>
          </a:blip>
          <a:stretch>
            <a:fillRect/>
          </a:stretch>
        </p:blipFill>
        <p:spPr>
          <a:xfrm>
            <a:off x="1907244" y="2461363"/>
            <a:ext cx="1130317" cy="460811"/>
          </a:xfrm>
          <a:prstGeom prst="rect">
            <a:avLst/>
          </a:prstGeom>
        </p:spPr>
      </p:pic>
      <p:sp>
        <p:nvSpPr>
          <p:cNvPr id="9" name="Text Box 10"/>
          <p:cNvSpPr txBox="1"/>
          <p:nvPr/>
        </p:nvSpPr>
        <p:spPr>
          <a:xfrm>
            <a:off x="2590169" y="2765660"/>
            <a:ext cx="473075" cy="287020"/>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4500</a:t>
            </a:r>
          </a:p>
        </p:txBody>
      </p:sp>
      <p:sp>
        <p:nvSpPr>
          <p:cNvPr id="10" name="Rectangle: Rounded Corners 9"/>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261149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289183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5" name="Straight Arrow Connector 14"/>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3343318"/>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grpId="1" nodeType="afterEffect">
                                  <p:stCondLst>
                                    <p:cond delay="200"/>
                                  </p:stCondLst>
                                  <p:childTnLst>
                                    <p:set>
                                      <p:cBhvr>
                                        <p:cTn id="9" dur="1" fill="hold">
                                          <p:stCondLst>
                                            <p:cond delay="0"/>
                                          </p:stCondLst>
                                        </p:cTn>
                                        <p:tgtEl>
                                          <p:spTgt spid="10"/>
                                        </p:tgtEl>
                                        <p:attrNameLst>
                                          <p:attrName>style.visibility</p:attrName>
                                        </p:attrNameLst>
                                      </p:cBhvr>
                                      <p:to>
                                        <p:strVal val="hidden"/>
                                      </p:to>
                                    </p:set>
                                  </p:childTnLst>
                                </p:cTn>
                              </p:par>
                            </p:childTnLst>
                          </p:cTn>
                        </p:par>
                        <p:par>
                          <p:cTn id="10" fill="hold">
                            <p:stCondLst>
                              <p:cond delay="200"/>
                            </p:stCondLst>
                            <p:childTnLst>
                              <p:par>
                                <p:cTn id="11" presetID="1"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200"/>
                            </p:stCondLst>
                            <p:childTnLst>
                              <p:par>
                                <p:cTn id="14" presetID="1" presetClass="exit" presetSubtype="0" fill="hold" grpId="1" nodeType="afterEffect">
                                  <p:stCondLst>
                                    <p:cond delay="500"/>
                                  </p:stCondLst>
                                  <p:childTnLst>
                                    <p:set>
                                      <p:cBhvr>
                                        <p:cTn id="15" dur="1" fill="hold">
                                          <p:stCondLst>
                                            <p:cond delay="0"/>
                                          </p:stCondLst>
                                        </p:cTn>
                                        <p:tgtEl>
                                          <p:spTgt spid="11"/>
                                        </p:tgtEl>
                                        <p:attrNameLst>
                                          <p:attrName>style.visibility</p:attrName>
                                        </p:attrNameLst>
                                      </p:cBhvr>
                                      <p:to>
                                        <p:strVal val="hidden"/>
                                      </p:to>
                                    </p:set>
                                  </p:childTnLst>
                                </p:cTn>
                              </p:par>
                            </p:childTnLst>
                          </p:cTn>
                        </p:par>
                        <p:par>
                          <p:cTn id="16" fill="hold">
                            <p:stCondLst>
                              <p:cond delay="700"/>
                            </p:stCondLst>
                            <p:childTnLst>
                              <p:par>
                                <p:cTn id="17" presetID="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700"/>
                            </p:stCondLst>
                            <p:childTnLst>
                              <p:par>
                                <p:cTn id="20" presetID="1" presetClass="exit" presetSubtype="0" fill="hold" grpId="1" nodeType="afterEffect">
                                  <p:stCondLst>
                                    <p:cond delay="500"/>
                                  </p:stCondLst>
                                  <p:childTnLst>
                                    <p:set>
                                      <p:cBhvr>
                                        <p:cTn id="21" dur="1" fill="hold">
                                          <p:stCondLst>
                                            <p:cond delay="0"/>
                                          </p:stCondLst>
                                        </p:cTn>
                                        <p:tgtEl>
                                          <p:spTgt spid="12"/>
                                        </p:tgtEl>
                                        <p:attrNameLst>
                                          <p:attrName>style.visibility</p:attrName>
                                        </p:attrNameLst>
                                      </p:cBhvr>
                                      <p:to>
                                        <p:strVal val="hidden"/>
                                      </p:to>
                                    </p:set>
                                  </p:childTnLst>
                                </p:cTn>
                              </p:par>
                            </p:childTnLst>
                          </p:cTn>
                        </p:par>
                        <p:par>
                          <p:cTn id="22" fill="hold">
                            <p:stCondLst>
                              <p:cond delay="1200"/>
                            </p:stCondLst>
                            <p:childTnLst>
                              <p:par>
                                <p:cTn id="23" presetID="1"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0558" y="1811546"/>
            <a:ext cx="1207699" cy="2039691"/>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p:cNvPicPr/>
          <p:nvPr/>
        </p:nvPicPr>
        <p:blipFill>
          <a:blip r:embed="rId2">
            <a:extLst>
              <a:ext uri="{BEBA8EAE-BF5A-486C-A8C5-ECC9F3942E4B}">
                <a14:imgProps xmlns:a14="http://schemas.microsoft.com/office/drawing/2010/main">
                  <a14:imgLayer r:embed="rId3">
                    <a14:imgEffect>
                      <a14:backgroundRemoval t="0" b="98925" l="0" r="98678">
                        <a14:foregroundMark x1="6167" y1="33333" x2="9251" y2="51613"/>
                        <a14:foregroundMark x1="10132" y1="50538" x2="12775" y2="30108"/>
                        <a14:foregroundMark x1="14097" y1="40860" x2="16300" y2="52688"/>
                        <a14:foregroundMark x1="23789" y1="38710" x2="23789" y2="51613"/>
                        <a14:foregroundMark x1="23789" y1="30108" x2="23789" y2="30108"/>
                        <a14:foregroundMark x1="29075" y1="39785" x2="29075" y2="52688"/>
                        <a14:foregroundMark x1="35683" y1="45161" x2="43172" y2="46237"/>
                        <a14:foregroundMark x1="62555" y1="37634" x2="62555" y2="63441"/>
                        <a14:foregroundMark x1="72687" y1="45161" x2="79295" y2="46237"/>
                        <a14:foregroundMark x1="83260" y1="38710" x2="84141" y2="54839"/>
                        <a14:foregroundMark x1="92070" y1="33333" x2="92070" y2="52688"/>
                        <a14:foregroundMark x1="62115" y1="36559" x2="62115" y2="36559"/>
                        <a14:foregroundMark x1="63436" y1="36559" x2="63436" y2="36559"/>
                        <a14:foregroundMark x1="63436" y1="37634" x2="63436" y2="37634"/>
                      </a14:backgroundRemoval>
                    </a14:imgEffect>
                  </a14:imgLayer>
                </a14:imgProps>
              </a:ext>
              <a:ext uri="{28A0092B-C50C-407E-A947-70E740481C1C}">
                <a14:useLocalDpi xmlns:a14="http://schemas.microsoft.com/office/drawing/2010/main" val="0"/>
              </a:ext>
            </a:extLst>
          </a:blip>
          <a:stretch>
            <a:fillRect/>
          </a:stretch>
        </p:blipFill>
        <p:spPr>
          <a:xfrm>
            <a:off x="1907244" y="2461363"/>
            <a:ext cx="1130317" cy="460811"/>
          </a:xfrm>
          <a:prstGeom prst="rect">
            <a:avLst/>
          </a:prstGeom>
        </p:spPr>
      </p:pic>
      <p:sp>
        <p:nvSpPr>
          <p:cNvPr id="9" name="Text Box 10"/>
          <p:cNvSpPr txBox="1"/>
          <p:nvPr/>
        </p:nvSpPr>
        <p:spPr>
          <a:xfrm>
            <a:off x="2590169" y="2765660"/>
            <a:ext cx="473075" cy="287020"/>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4500</a:t>
            </a:r>
          </a:p>
        </p:txBody>
      </p:sp>
      <p:sp>
        <p:nvSpPr>
          <p:cNvPr id="10" name="Rectangle: Rounded Corners 9"/>
          <p:cNvSpPr/>
          <p:nvPr/>
        </p:nvSpPr>
        <p:spPr>
          <a:xfrm>
            <a:off x="1900296" y="3890904"/>
            <a:ext cx="282222" cy="27845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p:cNvSpPr/>
          <p:nvPr/>
        </p:nvSpPr>
        <p:spPr>
          <a:xfrm>
            <a:off x="261149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2891837"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0" y="3147238"/>
            <a:ext cx="1087157" cy="369332"/>
          </a:xfrm>
          <a:prstGeom prst="rect">
            <a:avLst/>
          </a:prstGeom>
          <a:noFill/>
        </p:spPr>
        <p:txBody>
          <a:bodyPr wrap="none" rtlCol="0">
            <a:spAutoFit/>
          </a:bodyPr>
          <a:lstStyle/>
          <a:p>
            <a:r>
              <a:rPr lang="en-US" dirty="0"/>
              <a:t>Booting…</a:t>
            </a:r>
          </a:p>
        </p:txBody>
      </p:sp>
      <p:cxnSp>
        <p:nvCxnSpPr>
          <p:cNvPr id="15" name="Straight Arrow Connector 14"/>
          <p:cNvCxnSpPr/>
          <p:nvPr/>
        </p:nvCxnSpPr>
        <p:spPr>
          <a:xfrm flipV="1">
            <a:off x="435935" y="3668233"/>
            <a:ext cx="65921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195687" y="5722070"/>
            <a:ext cx="995313" cy="659876"/>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2423313"/>
      </p:ext>
    </p:extLst>
  </p:cSld>
  <p:clrMapOvr>
    <a:masterClrMapping/>
  </p:clrMapOvr>
  <mc:AlternateContent xmlns:mc="http://schemas.openxmlformats.org/markup-compatibility/2006" xmlns:p14="http://schemas.microsoft.com/office/powerpoint/2010/main">
    <mc:Choice Requires="p14">
      <p:transition spd="slow" p14:dur="2000" advClick="0" advTm="1600"/>
    </mc:Choice>
    <mc:Fallback xmlns="">
      <p:transition spd="slow" advClick="0" advTm="1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 presetClass="exit" presetSubtype="0" fill="hold" grpId="1" nodeType="afterEffect">
                                  <p:stCondLst>
                                    <p:cond delay="100"/>
                                  </p:stCondLst>
                                  <p:childTnLst>
                                    <p:set>
                                      <p:cBhvr>
                                        <p:cTn id="9" dur="1" fill="hold">
                                          <p:stCondLst>
                                            <p:cond delay="0"/>
                                          </p:stCondLst>
                                        </p:cTn>
                                        <p:tgtEl>
                                          <p:spTgt spid="13"/>
                                        </p:tgtEl>
                                        <p:attrNameLst>
                                          <p:attrName>style.visibility</p:attrName>
                                        </p:attrNameLst>
                                      </p:cBhvr>
                                      <p:to>
                                        <p:strVal val="hidden"/>
                                      </p:to>
                                    </p:set>
                                  </p:childTnLst>
                                </p:cTn>
                              </p:par>
                            </p:childTnLst>
                          </p:cTn>
                        </p:par>
                        <p:par>
                          <p:cTn id="10" fill="hold">
                            <p:stCondLst>
                              <p:cond delay="100"/>
                            </p:stCondLst>
                            <p:childTnLst>
                              <p:par>
                                <p:cTn id="11" presetID="1"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par>
                          <p:cTn id="13" fill="hold">
                            <p:stCondLst>
                              <p:cond delay="100"/>
                            </p:stCondLst>
                            <p:childTnLst>
                              <p:par>
                                <p:cTn id="14" presetID="1" presetClass="exit" presetSubtype="0" fill="hold" grpId="1" nodeType="afterEffect">
                                  <p:stCondLst>
                                    <p:cond delay="500"/>
                                  </p:stCondLst>
                                  <p:childTnLst>
                                    <p:set>
                                      <p:cBhvr>
                                        <p:cTn id="15" dur="1" fill="hold">
                                          <p:stCondLst>
                                            <p:cond delay="0"/>
                                          </p:stCondLst>
                                        </p:cTn>
                                        <p:tgtEl>
                                          <p:spTgt spid="12"/>
                                        </p:tgtEl>
                                        <p:attrNameLst>
                                          <p:attrName>style.visibility</p:attrName>
                                        </p:attrNameLst>
                                      </p:cBhvr>
                                      <p:to>
                                        <p:strVal val="hidden"/>
                                      </p:to>
                                    </p:se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par>
                          <p:cTn id="19" fill="hold">
                            <p:stCondLst>
                              <p:cond delay="600"/>
                            </p:stCondLst>
                            <p:childTnLst>
                              <p:par>
                                <p:cTn id="20" presetID="1" presetClass="exit" presetSubtype="0" fill="hold" grpId="1" nodeType="afterEffect">
                                  <p:stCondLst>
                                    <p:cond delay="500"/>
                                  </p:stCondLst>
                                  <p:childTnLst>
                                    <p:set>
                                      <p:cBhvr>
                                        <p:cTn id="21" dur="1" fill="hold">
                                          <p:stCondLst>
                                            <p:cond delay="0"/>
                                          </p:stCondLst>
                                        </p:cTn>
                                        <p:tgtEl>
                                          <p:spTgt spid="11"/>
                                        </p:tgtEl>
                                        <p:attrNameLst>
                                          <p:attrName>style.visibility</p:attrName>
                                        </p:attrNameLst>
                                      </p:cBhvr>
                                      <p:to>
                                        <p:strVal val="hidden"/>
                                      </p:to>
                                    </p:set>
                                  </p:childTnLst>
                                </p:cTn>
                              </p:par>
                            </p:childTnLst>
                          </p:cTn>
                        </p:par>
                        <p:par>
                          <p:cTn id="22" fill="hold">
                            <p:stCondLst>
                              <p:cond delay="1100"/>
                            </p:stCondLst>
                            <p:childTnLst>
                              <p:par>
                                <p:cTn id="23" presetID="1"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par>
                          <p:cTn id="25" fill="hold">
                            <p:stCondLst>
                              <p:cond delay="1100"/>
                            </p:stCondLst>
                            <p:childTnLst>
                              <p:par>
                                <p:cTn id="26" presetID="1" presetClass="exit" presetSubtype="0" fill="hold" grpId="1" nodeType="afterEffect">
                                  <p:stCondLst>
                                    <p:cond delay="500"/>
                                  </p:stCondLst>
                                  <p:childTnLst>
                                    <p:set>
                                      <p:cBhvr>
                                        <p:cTn id="2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8735" y="1820000"/>
            <a:ext cx="1199522" cy="2036008"/>
          </a:xfrm>
          <a:prstGeom prst="rect">
            <a:avLst/>
          </a:prstGeom>
        </p:spPr>
      </p:pic>
      <p:sp>
        <p:nvSpPr>
          <p:cNvPr id="4" name="Rectangle: Rounded Corners 3"/>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p:cNvSpPr txBox="1"/>
          <p:nvPr/>
        </p:nvSpPr>
        <p:spPr>
          <a:xfrm>
            <a:off x="361507" y="3700130"/>
            <a:ext cx="757708" cy="369332"/>
          </a:xfrm>
          <a:prstGeom prst="rect">
            <a:avLst/>
          </a:prstGeom>
          <a:noFill/>
        </p:spPr>
        <p:txBody>
          <a:bodyPr wrap="none" rtlCol="0">
            <a:spAutoFit/>
          </a:bodyPr>
          <a:lstStyle/>
          <a:p>
            <a:r>
              <a:rPr lang="en-US" dirty="0"/>
              <a:t>Ready</a:t>
            </a:r>
          </a:p>
        </p:txBody>
      </p:sp>
      <p:sp>
        <p:nvSpPr>
          <p:cNvPr id="9" name="Rectangle 8"/>
          <p:cNvSpPr/>
          <p:nvPr/>
        </p:nvSpPr>
        <p:spPr>
          <a:xfrm>
            <a:off x="3195688" y="5722070"/>
            <a:ext cx="505456" cy="659876"/>
          </a:xfrm>
          <a:prstGeom prst="rect">
            <a:avLst/>
          </a:prstGeom>
          <a:solidFill>
            <a:schemeClr val="bg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723195" y="2514600"/>
            <a:ext cx="5468805" cy="1200329"/>
          </a:xfrm>
          <a:prstGeom prst="rect">
            <a:avLst/>
          </a:prstGeom>
          <a:noFill/>
        </p:spPr>
        <p:txBody>
          <a:bodyPr wrap="none" rtlCol="0">
            <a:spAutoFit/>
          </a:bodyPr>
          <a:lstStyle/>
          <a:p>
            <a:r>
              <a:rPr lang="en-US" dirty="0"/>
              <a:t>Boot complete!</a:t>
            </a:r>
          </a:p>
          <a:p>
            <a:endParaRPr lang="en-US" dirty="0"/>
          </a:p>
          <a:p>
            <a:r>
              <a:rPr lang="en-US" dirty="0"/>
              <a:t>Click here to see </a:t>
            </a:r>
            <a:r>
              <a:rPr lang="en-US" dirty="0">
                <a:hlinkClick r:id="rId3" action="ppaction://hlinksldjump"/>
              </a:rPr>
              <a:t>Power LED color and charging overview</a:t>
            </a:r>
            <a:endParaRPr lang="en-US" dirty="0"/>
          </a:p>
          <a:p>
            <a:r>
              <a:rPr lang="en-US" dirty="0"/>
              <a:t>Click here to return to </a:t>
            </a:r>
            <a:r>
              <a:rPr lang="en-US" dirty="0">
                <a:hlinkClick r:id="rId4" action="ppaction://hlinksldjump"/>
              </a:rPr>
              <a:t>WireXpert Overview</a:t>
            </a:r>
            <a:endParaRPr lang="en-US" dirty="0"/>
          </a:p>
        </p:txBody>
      </p:sp>
    </p:spTree>
    <p:extLst>
      <p:ext uri="{BB962C8B-B14F-4D97-AF65-F5344CB8AC3E}">
        <p14:creationId xmlns:p14="http://schemas.microsoft.com/office/powerpoint/2010/main" val="42841862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8735" y="1820000"/>
            <a:ext cx="1199522" cy="2036008"/>
          </a:xfrm>
          <a:prstGeom prst="rect">
            <a:avLst/>
          </a:prstGeom>
        </p:spPr>
      </p:pic>
      <p:sp>
        <p:nvSpPr>
          <p:cNvPr id="4" name="Rectangle: Rounded Corners 3"/>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1940971" y="1436295"/>
            <a:ext cx="101600" cy="111081"/>
            <a:chOff x="4997322" y="841309"/>
            <a:chExt cx="101600" cy="111081"/>
          </a:xfrm>
        </p:grpSpPr>
        <p:cxnSp>
          <p:nvCxnSpPr>
            <p:cNvPr id="6" name="Straight Connector 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p:cNvSpPr txBox="1"/>
          <p:nvPr/>
        </p:nvSpPr>
        <p:spPr>
          <a:xfrm>
            <a:off x="361507" y="3700130"/>
            <a:ext cx="1127051" cy="923330"/>
          </a:xfrm>
          <a:prstGeom prst="rect">
            <a:avLst/>
          </a:prstGeom>
          <a:noFill/>
        </p:spPr>
        <p:txBody>
          <a:bodyPr wrap="square" rtlCol="0">
            <a:spAutoFit/>
          </a:bodyPr>
          <a:lstStyle/>
          <a:p>
            <a:r>
              <a:rPr lang="en-US" dirty="0"/>
              <a:t>Plug-in unit to charge</a:t>
            </a:r>
          </a:p>
        </p:txBody>
      </p:sp>
      <p:cxnSp>
        <p:nvCxnSpPr>
          <p:cNvPr id="9" name="Straight Arrow Connector 8"/>
          <p:cNvCxnSpPr/>
          <p:nvPr/>
        </p:nvCxnSpPr>
        <p:spPr>
          <a:xfrm>
            <a:off x="1518699" y="930303"/>
            <a:ext cx="437151" cy="53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30630" y="284491"/>
            <a:ext cx="3222170" cy="646331"/>
          </a:xfrm>
          <a:prstGeom prst="rect">
            <a:avLst/>
          </a:prstGeom>
          <a:noFill/>
        </p:spPr>
        <p:txBody>
          <a:bodyPr wrap="square" rtlCol="0">
            <a:spAutoFit/>
          </a:bodyPr>
          <a:lstStyle/>
          <a:p>
            <a:r>
              <a:rPr lang="en-US" dirty="0"/>
              <a:t>Green means not plugged-in, not charging, and (just) on</a:t>
            </a:r>
          </a:p>
        </p:txBody>
      </p:sp>
      <p:pic>
        <p:nvPicPr>
          <p:cNvPr id="11" name="Picture 10">
            <a:hlinkClick r:id="" action="ppaction://hlinkshowjump?jump=nextslide"/>
            <a:hlinkHover r:id="" action="ppaction://noaction" highlightClick="1"/>
          </p:cNvPr>
          <p:cNvPicPr>
            <a:picLocks noChangeAspect="1"/>
          </p:cNvPicPr>
          <p:nvPr/>
        </p:nvPicPr>
        <p:blipFill>
          <a:blip r:embed="rId3"/>
          <a:stretch>
            <a:fillRect/>
          </a:stretch>
        </p:blipFill>
        <p:spPr>
          <a:xfrm>
            <a:off x="8458200" y="3352800"/>
            <a:ext cx="780489" cy="348022"/>
          </a:xfrm>
          <a:prstGeom prst="rect">
            <a:avLst/>
          </a:prstGeom>
        </p:spPr>
      </p:pic>
    </p:spTree>
    <p:extLst>
      <p:ext uri="{BB962C8B-B14F-4D97-AF65-F5344CB8AC3E}">
        <p14:creationId xmlns:p14="http://schemas.microsoft.com/office/powerpoint/2010/main" val="985662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8735" y="1820000"/>
            <a:ext cx="1199522" cy="2036008"/>
          </a:xfrm>
          <a:prstGeom prst="rect">
            <a:avLst/>
          </a:prstGeom>
        </p:spPr>
      </p:pic>
      <p:pic>
        <p:nvPicPr>
          <p:cNvPr id="4" name="Picture 3"/>
          <p:cNvPicPr>
            <a:picLocks noChangeAspect="1"/>
          </p:cNvPicPr>
          <p:nvPr/>
        </p:nvPicPr>
        <p:blipFill>
          <a:blip r:embed="rId3"/>
          <a:stretch>
            <a:fillRect/>
          </a:stretch>
        </p:blipFill>
        <p:spPr>
          <a:xfrm>
            <a:off x="1879433" y="1813761"/>
            <a:ext cx="1208672" cy="2044365"/>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cxnSp>
        <p:nvCxnSpPr>
          <p:cNvPr id="15" name="Straight Arrow Connector 14"/>
          <p:cNvCxnSpPr>
            <a:endCxn id="8" idx="1"/>
          </p:cNvCxnSpPr>
          <p:nvPr/>
        </p:nvCxnSpPr>
        <p:spPr>
          <a:xfrm>
            <a:off x="1518699" y="930303"/>
            <a:ext cx="437151" cy="53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30630" y="284491"/>
            <a:ext cx="2993570" cy="646331"/>
          </a:xfrm>
          <a:prstGeom prst="rect">
            <a:avLst/>
          </a:prstGeom>
          <a:noFill/>
        </p:spPr>
        <p:txBody>
          <a:bodyPr wrap="square" rtlCol="0">
            <a:spAutoFit/>
          </a:bodyPr>
          <a:lstStyle/>
          <a:p>
            <a:r>
              <a:rPr lang="en-US" dirty="0"/>
              <a:t>Yellow/red means plugged-in, charging, and on</a:t>
            </a:r>
          </a:p>
        </p:txBody>
      </p:sp>
      <p:pic>
        <p:nvPicPr>
          <p:cNvPr id="27" name="Picture 26"/>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8" name="Picture 27"/>
          <p:cNvPicPr>
            <a:picLocks noChangeAspect="1"/>
          </p:cNvPicPr>
          <p:nvPr/>
        </p:nvPicPr>
        <p:blipFill>
          <a:blip r:embed="rId6">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7" name="Picture 16"/>
          <p:cNvPicPr>
            <a:picLocks noChangeAspect="1"/>
          </p:cNvPicPr>
          <p:nvPr/>
        </p:nvPicPr>
        <p:blipFill>
          <a:blip r:embed="rId7"/>
          <a:stretch>
            <a:fillRect/>
          </a:stretch>
        </p:blipFill>
        <p:spPr>
          <a:xfrm>
            <a:off x="533400" y="5562600"/>
            <a:ext cx="1306560" cy="1073137"/>
          </a:xfrm>
          <a:prstGeom prst="rect">
            <a:avLst/>
          </a:prstGeom>
        </p:spPr>
      </p:pic>
      <p:pic>
        <p:nvPicPr>
          <p:cNvPr id="21" name="Picture 20">
            <a:hlinkClick r:id="" action="ppaction://hlinkshowjump?jump=nextslide"/>
            <a:hlinkHover r:id="" action="ppaction://noaction" highlightClick="1"/>
          </p:cNvPr>
          <p:cNvPicPr>
            <a:picLocks noChangeAspect="1"/>
          </p:cNvPicPr>
          <p:nvPr/>
        </p:nvPicPr>
        <p:blipFill>
          <a:blip r:embed="rId8"/>
          <a:stretch>
            <a:fillRect/>
          </a:stretch>
        </p:blipFill>
        <p:spPr>
          <a:xfrm>
            <a:off x="8458200" y="3352800"/>
            <a:ext cx="780489" cy="348022"/>
          </a:xfrm>
          <a:prstGeom prst="rect">
            <a:avLst/>
          </a:prstGeom>
        </p:spPr>
      </p:pic>
    </p:spTree>
    <p:extLst>
      <p:ext uri="{BB962C8B-B14F-4D97-AF65-F5344CB8AC3E}">
        <p14:creationId xmlns:p14="http://schemas.microsoft.com/office/powerpoint/2010/main" val="21980025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cxnSp>
        <p:nvCxnSpPr>
          <p:cNvPr id="15" name="Straight Arrow Connector 14"/>
          <p:cNvCxnSpPr>
            <a:endCxn id="8" idx="1"/>
          </p:cNvCxnSpPr>
          <p:nvPr/>
        </p:nvCxnSpPr>
        <p:spPr>
          <a:xfrm>
            <a:off x="1518699" y="930303"/>
            <a:ext cx="437151" cy="53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42765" y="295377"/>
            <a:ext cx="2282721" cy="646331"/>
          </a:xfrm>
          <a:prstGeom prst="rect">
            <a:avLst/>
          </a:prstGeom>
          <a:noFill/>
        </p:spPr>
        <p:txBody>
          <a:bodyPr wrap="square" rtlCol="0">
            <a:spAutoFit/>
          </a:bodyPr>
          <a:lstStyle/>
          <a:p>
            <a:r>
              <a:rPr lang="en-US" dirty="0"/>
              <a:t>Red means plugged-in charging, and off</a:t>
            </a:r>
          </a:p>
        </p:txBody>
      </p:sp>
      <p:sp>
        <p:nvSpPr>
          <p:cNvPr id="12" name="TextBox 11"/>
          <p:cNvSpPr txBox="1"/>
          <p:nvPr/>
        </p:nvSpPr>
        <p:spPr>
          <a:xfrm>
            <a:off x="6096000" y="6030686"/>
            <a:ext cx="5988819" cy="369332"/>
          </a:xfrm>
          <a:prstGeom prst="rect">
            <a:avLst/>
          </a:prstGeom>
          <a:noFill/>
        </p:spPr>
        <p:txBody>
          <a:bodyPr wrap="none" rtlCol="0">
            <a:spAutoFit/>
          </a:bodyPr>
          <a:lstStyle/>
          <a:p>
            <a:r>
              <a:rPr lang="en-US" dirty="0"/>
              <a:t>A fully charged battery can operate WireXpert for 5 to 8 hours</a:t>
            </a:r>
          </a:p>
        </p:txBody>
      </p:sp>
      <p:pic>
        <p:nvPicPr>
          <p:cNvPr id="24" name="Picture 2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5" name="Picture 2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4" name="Picture 13"/>
          <p:cNvPicPr>
            <a:picLocks noChangeAspect="1"/>
          </p:cNvPicPr>
          <p:nvPr/>
        </p:nvPicPr>
        <p:blipFill>
          <a:blip r:embed="rId4"/>
          <a:stretch>
            <a:fillRect/>
          </a:stretch>
        </p:blipFill>
        <p:spPr>
          <a:xfrm>
            <a:off x="533400" y="5562600"/>
            <a:ext cx="1306560" cy="1073137"/>
          </a:xfrm>
          <a:prstGeom prst="rect">
            <a:avLst/>
          </a:prstGeom>
        </p:spPr>
      </p:pic>
      <p:pic>
        <p:nvPicPr>
          <p:cNvPr id="16" name="Picture 15">
            <a:hlinkClick r:id="" action="ppaction://hlinkshowjump?jump=nextslide"/>
            <a:hlinkHover r:id="" action="ppaction://noaction" highlightClick="1"/>
          </p:cNvPr>
          <p:cNvPicPr>
            <a:picLocks noChangeAspect="1"/>
          </p:cNvPicPr>
          <p:nvPr/>
        </p:nvPicPr>
        <p:blipFill>
          <a:blip r:embed="rId5"/>
          <a:stretch>
            <a:fillRect/>
          </a:stretch>
        </p:blipFill>
        <p:spPr>
          <a:xfrm>
            <a:off x="8458200" y="3352800"/>
            <a:ext cx="780489" cy="348022"/>
          </a:xfrm>
          <a:prstGeom prst="rect">
            <a:avLst/>
          </a:prstGeom>
        </p:spPr>
      </p:pic>
    </p:spTree>
    <p:extLst>
      <p:ext uri="{BB962C8B-B14F-4D97-AF65-F5344CB8AC3E}">
        <p14:creationId xmlns:p14="http://schemas.microsoft.com/office/powerpoint/2010/main" val="22392503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361507" y="3700130"/>
            <a:ext cx="961866" cy="369332"/>
          </a:xfrm>
          <a:prstGeom prst="rect">
            <a:avLst/>
          </a:prstGeom>
          <a:noFill/>
        </p:spPr>
        <p:txBody>
          <a:bodyPr wrap="none" rtlCol="0">
            <a:spAutoFit/>
          </a:bodyPr>
          <a:lstStyle/>
          <a:p>
            <a:r>
              <a:rPr lang="en-US" dirty="0"/>
              <a:t>Charged</a:t>
            </a:r>
          </a:p>
        </p:txBody>
      </p:sp>
      <p:cxnSp>
        <p:nvCxnSpPr>
          <p:cNvPr id="15" name="Straight Arrow Connector 14"/>
          <p:cNvCxnSpPr>
            <a:endCxn id="8" idx="1"/>
          </p:cNvCxnSpPr>
          <p:nvPr/>
        </p:nvCxnSpPr>
        <p:spPr>
          <a:xfrm>
            <a:off x="1518699" y="930303"/>
            <a:ext cx="437151" cy="53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42764" y="295377"/>
            <a:ext cx="3556350" cy="646331"/>
          </a:xfrm>
          <a:prstGeom prst="rect">
            <a:avLst/>
          </a:prstGeom>
          <a:noFill/>
        </p:spPr>
        <p:txBody>
          <a:bodyPr wrap="square" rtlCol="0">
            <a:spAutoFit/>
          </a:bodyPr>
          <a:lstStyle/>
          <a:p>
            <a:r>
              <a:rPr lang="en-US" dirty="0"/>
              <a:t>LED off means plugged-in completely charged, and power off</a:t>
            </a:r>
          </a:p>
        </p:txBody>
      </p:sp>
      <p:sp>
        <p:nvSpPr>
          <p:cNvPr id="12" name="TextBox 11"/>
          <p:cNvSpPr txBox="1"/>
          <p:nvPr/>
        </p:nvSpPr>
        <p:spPr>
          <a:xfrm>
            <a:off x="6096000" y="6030686"/>
            <a:ext cx="5988819" cy="369332"/>
          </a:xfrm>
          <a:prstGeom prst="rect">
            <a:avLst/>
          </a:prstGeom>
          <a:noFill/>
        </p:spPr>
        <p:txBody>
          <a:bodyPr wrap="none" rtlCol="0">
            <a:spAutoFit/>
          </a:bodyPr>
          <a:lstStyle/>
          <a:p>
            <a:r>
              <a:rPr lang="en-US" dirty="0"/>
              <a:t>A fully charged battery can operate WireXpert for 5 to 8 hours</a:t>
            </a:r>
          </a:p>
        </p:txBody>
      </p:sp>
      <p:pic>
        <p:nvPicPr>
          <p:cNvPr id="20" name="Picture 19"/>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1" name="Picture 20"/>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0" name="Picture 9"/>
          <p:cNvPicPr>
            <a:picLocks noChangeAspect="1"/>
          </p:cNvPicPr>
          <p:nvPr/>
        </p:nvPicPr>
        <p:blipFill>
          <a:blip r:embed="rId4"/>
          <a:stretch>
            <a:fillRect/>
          </a:stretch>
        </p:blipFill>
        <p:spPr>
          <a:xfrm>
            <a:off x="533400" y="5562600"/>
            <a:ext cx="1306560" cy="1073137"/>
          </a:xfrm>
          <a:prstGeom prst="rect">
            <a:avLst/>
          </a:prstGeom>
        </p:spPr>
      </p:pic>
      <p:pic>
        <p:nvPicPr>
          <p:cNvPr id="9" name="Picture 8">
            <a:hlinkClick r:id="" action="ppaction://hlinkshowjump?jump=nextslide"/>
            <a:hlinkHover r:id="" action="ppaction://noaction" highlightClick="1"/>
          </p:cNvPr>
          <p:cNvPicPr>
            <a:picLocks noChangeAspect="1"/>
          </p:cNvPicPr>
          <p:nvPr/>
        </p:nvPicPr>
        <p:blipFill>
          <a:blip r:embed="rId5"/>
          <a:stretch>
            <a:fillRect/>
          </a:stretch>
        </p:blipFill>
        <p:spPr>
          <a:xfrm>
            <a:off x="8458200" y="3352800"/>
            <a:ext cx="780489" cy="348022"/>
          </a:xfrm>
          <a:prstGeom prst="rect">
            <a:avLst/>
          </a:prstGeom>
        </p:spPr>
      </p:pic>
    </p:spTree>
    <p:extLst>
      <p:ext uri="{BB962C8B-B14F-4D97-AF65-F5344CB8AC3E}">
        <p14:creationId xmlns:p14="http://schemas.microsoft.com/office/powerpoint/2010/main" val="17730225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533400" y="5562600"/>
            <a:ext cx="1306560" cy="1073137"/>
          </a:xfrm>
          <a:prstGeom prst="rect">
            <a:avLst/>
          </a:prstGeom>
        </p:spPr>
      </p:pic>
      <p:sp>
        <p:nvSpPr>
          <p:cNvPr id="13" name="TextBox 12"/>
          <p:cNvSpPr txBox="1"/>
          <p:nvPr/>
        </p:nvSpPr>
        <p:spPr>
          <a:xfrm>
            <a:off x="361507" y="3700130"/>
            <a:ext cx="961866" cy="369332"/>
          </a:xfrm>
          <a:prstGeom prst="rect">
            <a:avLst/>
          </a:prstGeom>
          <a:noFill/>
        </p:spPr>
        <p:txBody>
          <a:bodyPr wrap="none" rtlCol="0">
            <a:spAutoFit/>
          </a:bodyPr>
          <a:lstStyle/>
          <a:p>
            <a:r>
              <a:rPr lang="en-US" dirty="0"/>
              <a:t>Charged</a:t>
            </a:r>
          </a:p>
        </p:txBody>
      </p:sp>
      <p:cxnSp>
        <p:nvCxnSpPr>
          <p:cNvPr id="15" name="Straight Arrow Connector 14"/>
          <p:cNvCxnSpPr>
            <a:endCxn id="8" idx="1"/>
          </p:cNvCxnSpPr>
          <p:nvPr/>
        </p:nvCxnSpPr>
        <p:spPr>
          <a:xfrm>
            <a:off x="1518699" y="930303"/>
            <a:ext cx="437151" cy="538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42764" y="295377"/>
            <a:ext cx="3175349" cy="646331"/>
          </a:xfrm>
          <a:prstGeom prst="rect">
            <a:avLst/>
          </a:prstGeom>
          <a:noFill/>
        </p:spPr>
        <p:txBody>
          <a:bodyPr wrap="square" rtlCol="0">
            <a:spAutoFit/>
          </a:bodyPr>
          <a:lstStyle/>
          <a:p>
            <a:r>
              <a:rPr lang="en-US" dirty="0"/>
              <a:t>Green LED, plugged-in means completely charged, and on</a:t>
            </a:r>
          </a:p>
        </p:txBody>
      </p:sp>
      <p:sp>
        <p:nvSpPr>
          <p:cNvPr id="12" name="TextBox 11"/>
          <p:cNvSpPr txBox="1"/>
          <p:nvPr/>
        </p:nvSpPr>
        <p:spPr>
          <a:xfrm>
            <a:off x="6096000" y="6030686"/>
            <a:ext cx="5988819" cy="369332"/>
          </a:xfrm>
          <a:prstGeom prst="rect">
            <a:avLst/>
          </a:prstGeom>
          <a:noFill/>
        </p:spPr>
        <p:txBody>
          <a:bodyPr wrap="none" rtlCol="0">
            <a:spAutoFit/>
          </a:bodyPr>
          <a:lstStyle/>
          <a:p>
            <a:r>
              <a:rPr lang="en-US" dirty="0"/>
              <a:t>A fully charged battery can operate WireXpert for 5 to 8 hours</a:t>
            </a:r>
          </a:p>
        </p:txBody>
      </p:sp>
      <p:grpSp>
        <p:nvGrpSpPr>
          <p:cNvPr id="14" name="Group 13"/>
          <p:cNvGrpSpPr/>
          <p:nvPr/>
        </p:nvGrpSpPr>
        <p:grpSpPr>
          <a:xfrm>
            <a:off x="1940971" y="1436295"/>
            <a:ext cx="101600" cy="111081"/>
            <a:chOff x="4997322" y="841309"/>
            <a:chExt cx="101600" cy="111081"/>
          </a:xfrm>
        </p:grpSpPr>
        <p:cxnSp>
          <p:nvCxnSpPr>
            <p:cNvPr id="16" name="Straight Connector 15"/>
            <p:cNvCxnSpPr/>
            <p:nvPr/>
          </p:nvCxnSpPr>
          <p:spPr>
            <a:xfrm>
              <a:off x="5049191" y="841309"/>
              <a:ext cx="0" cy="45376"/>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4997322" y="860027"/>
              <a:ext cx="101600" cy="92363"/>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p:cNvPicPr>
            <a:picLocks noChangeAspect="1"/>
          </p:cNvPicPr>
          <p:nvPr/>
        </p:nvPicPr>
        <p:blipFill>
          <a:blip r:embed="rId3"/>
          <a:stretch>
            <a:fillRect/>
          </a:stretch>
        </p:blipFill>
        <p:spPr>
          <a:xfrm>
            <a:off x="1879433" y="1813761"/>
            <a:ext cx="1208672" cy="2044365"/>
          </a:xfrm>
          <a:prstGeom prst="rect">
            <a:avLst/>
          </a:prstGeom>
        </p:spPr>
      </p:pic>
      <p:sp>
        <p:nvSpPr>
          <p:cNvPr id="20" name="Rectangle: Rounded Corners 1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3674660" y="5656756"/>
            <a:ext cx="505456" cy="659876"/>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7" name="Picture 26"/>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21" name="Picture 20">
            <a:hlinkClick r:id="" action="ppaction://hlinkshowjump?jump=nextslide"/>
            <a:hlinkHover r:id="" action="ppaction://noaction" highlightClick="1"/>
          </p:cNvPr>
          <p:cNvPicPr>
            <a:picLocks noChangeAspect="1"/>
          </p:cNvPicPr>
          <p:nvPr/>
        </p:nvPicPr>
        <p:blipFill>
          <a:blip r:embed="rId6"/>
          <a:stretch>
            <a:fillRect/>
          </a:stretch>
        </p:blipFill>
        <p:spPr>
          <a:xfrm>
            <a:off x="8458200" y="3352800"/>
            <a:ext cx="780489" cy="348022"/>
          </a:xfrm>
          <a:prstGeom prst="rect">
            <a:avLst/>
          </a:prstGeom>
        </p:spPr>
      </p:pic>
    </p:spTree>
    <p:extLst>
      <p:ext uri="{BB962C8B-B14F-4D97-AF65-F5344CB8AC3E}">
        <p14:creationId xmlns:p14="http://schemas.microsoft.com/office/powerpoint/2010/main" val="19917612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0" y="2819400"/>
            <a:ext cx="2459547" cy="2308324"/>
          </a:xfrm>
          <a:prstGeom prst="rect">
            <a:avLst/>
          </a:prstGeom>
          <a:noFill/>
        </p:spPr>
        <p:txBody>
          <a:bodyPr wrap="square" rtlCol="0">
            <a:spAutoFit/>
          </a:bodyPr>
          <a:lstStyle/>
          <a:p>
            <a:r>
              <a:rPr lang="en-US" dirty="0"/>
              <a:t>What if you want to know the </a:t>
            </a:r>
            <a:r>
              <a:rPr lang="en-US" u="sng" dirty="0"/>
              <a:t>remaining hours</a:t>
            </a:r>
            <a:r>
              <a:rPr lang="en-US" dirty="0"/>
              <a:t> you have left on the </a:t>
            </a:r>
            <a:r>
              <a:rPr lang="en-US" u="sng" dirty="0"/>
              <a:t>battery</a:t>
            </a:r>
            <a:r>
              <a:rPr lang="en-US" dirty="0"/>
              <a:t> in the local or the remote units?</a:t>
            </a:r>
          </a:p>
          <a:p>
            <a:endParaRPr lang="en-US" dirty="0"/>
          </a:p>
          <a:p>
            <a:r>
              <a:rPr lang="en-US" dirty="0"/>
              <a:t>Click here for a </a:t>
            </a:r>
            <a:r>
              <a:rPr lang="en-US" u="sng" dirty="0"/>
              <a:t>secret</a:t>
            </a:r>
            <a:r>
              <a:rPr lang="en-US" dirty="0"/>
              <a:t> menu item…</a:t>
            </a:r>
          </a:p>
        </p:txBody>
      </p:sp>
      <p:pic>
        <p:nvPicPr>
          <p:cNvPr id="2" name="Picture 1"/>
          <p:cNvPicPr>
            <a:picLocks noChangeAspect="1"/>
          </p:cNvPicPr>
          <p:nvPr/>
        </p:nvPicPr>
        <p:blipFill>
          <a:blip r:embed="rId2"/>
          <a:stretch>
            <a:fillRect/>
          </a:stretch>
        </p:blipFill>
        <p:spPr>
          <a:xfrm>
            <a:off x="1888735" y="1820000"/>
            <a:ext cx="1199522" cy="2036008"/>
          </a:xfrm>
          <a:prstGeom prst="rect">
            <a:avLst/>
          </a:prstGeom>
        </p:spPr>
      </p:pic>
      <p:pic>
        <p:nvPicPr>
          <p:cNvPr id="4" name="Picture 3"/>
          <p:cNvPicPr>
            <a:picLocks noChangeAspect="1"/>
          </p:cNvPicPr>
          <p:nvPr/>
        </p:nvPicPr>
        <p:blipFill>
          <a:blip r:embed="rId3"/>
          <a:stretch>
            <a:fillRect/>
          </a:stretch>
        </p:blipFill>
        <p:spPr>
          <a:xfrm>
            <a:off x="1879433" y="1813761"/>
            <a:ext cx="1208672" cy="2044365"/>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cxnSp>
        <p:nvCxnSpPr>
          <p:cNvPr id="16" name="Straight Arrow Connector 15"/>
          <p:cNvCxnSpPr/>
          <p:nvPr/>
        </p:nvCxnSpPr>
        <p:spPr>
          <a:xfrm flipH="1">
            <a:off x="3021496" y="701749"/>
            <a:ext cx="402189" cy="11509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276600" y="381000"/>
            <a:ext cx="3169842" cy="369332"/>
          </a:xfrm>
          <a:prstGeom prst="rect">
            <a:avLst/>
          </a:prstGeom>
          <a:noFill/>
        </p:spPr>
        <p:txBody>
          <a:bodyPr wrap="none" rtlCol="0">
            <a:spAutoFit/>
          </a:bodyPr>
          <a:lstStyle/>
          <a:p>
            <a:r>
              <a:rPr lang="en-US" dirty="0"/>
              <a:t>Charging icon or percent charge</a:t>
            </a:r>
          </a:p>
        </p:txBody>
      </p:sp>
      <p:pic>
        <p:nvPicPr>
          <p:cNvPr id="27" name="Picture 26"/>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8" name="Picture 27"/>
          <p:cNvPicPr>
            <a:picLocks noChangeAspect="1"/>
          </p:cNvPicPr>
          <p:nvPr/>
        </p:nvPicPr>
        <p:blipFill>
          <a:blip r:embed="rId6">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7" name="Picture 16"/>
          <p:cNvPicPr>
            <a:picLocks noChangeAspect="1"/>
          </p:cNvPicPr>
          <p:nvPr/>
        </p:nvPicPr>
        <p:blipFill>
          <a:blip r:embed="rId7"/>
          <a:stretch>
            <a:fillRect/>
          </a:stretch>
        </p:blipFill>
        <p:spPr>
          <a:xfrm>
            <a:off x="533400" y="5562600"/>
            <a:ext cx="1306560" cy="1073137"/>
          </a:xfrm>
          <a:prstGeom prst="rect">
            <a:avLst/>
          </a:prstGeom>
        </p:spPr>
      </p:pic>
      <p:pic>
        <p:nvPicPr>
          <p:cNvPr id="18" name="Picture 17">
            <a:hlinkClick r:id="" action="ppaction://hlinkshowjump?jump=nextslide"/>
            <a:hlinkHover r:id="" action="ppaction://noaction" highlightClick="1"/>
          </p:cNvPr>
          <p:cNvPicPr>
            <a:picLocks noChangeAspect="1"/>
          </p:cNvPicPr>
          <p:nvPr/>
        </p:nvPicPr>
        <p:blipFill>
          <a:blip r:embed="rId8"/>
          <a:stretch>
            <a:fillRect/>
          </a:stretch>
        </p:blipFill>
        <p:spPr>
          <a:xfrm>
            <a:off x="10058400" y="4800600"/>
            <a:ext cx="780489" cy="348022"/>
          </a:xfrm>
          <a:prstGeom prst="rect">
            <a:avLst/>
          </a:prstGeom>
        </p:spPr>
      </p:pic>
    </p:spTree>
    <p:extLst>
      <p:ext uri="{BB962C8B-B14F-4D97-AF65-F5344CB8AC3E}">
        <p14:creationId xmlns:p14="http://schemas.microsoft.com/office/powerpoint/2010/main" val="25733266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8735" y="1820000"/>
            <a:ext cx="1199522" cy="2036008"/>
          </a:xfrm>
          <a:prstGeom prst="rect">
            <a:avLst/>
          </a:prstGeom>
        </p:spPr>
      </p:pic>
      <p:pic>
        <p:nvPicPr>
          <p:cNvPr id="4" name="Picture 3"/>
          <p:cNvPicPr>
            <a:picLocks noChangeAspect="1"/>
          </p:cNvPicPr>
          <p:nvPr/>
        </p:nvPicPr>
        <p:blipFill>
          <a:blip r:embed="rId3"/>
          <a:stretch>
            <a:fillRect/>
          </a:stretch>
        </p:blipFill>
        <p:spPr>
          <a:xfrm>
            <a:off x="1879433" y="1813761"/>
            <a:ext cx="1208672" cy="2044365"/>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cxnSp>
        <p:nvCxnSpPr>
          <p:cNvPr id="16" name="Straight Arrow Connector 15"/>
          <p:cNvCxnSpPr/>
          <p:nvPr/>
        </p:nvCxnSpPr>
        <p:spPr>
          <a:xfrm flipH="1">
            <a:off x="2895600" y="701749"/>
            <a:ext cx="528086" cy="11270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276600" y="381000"/>
            <a:ext cx="5823069" cy="369332"/>
          </a:xfrm>
          <a:prstGeom prst="rect">
            <a:avLst/>
          </a:prstGeom>
          <a:noFill/>
        </p:spPr>
        <p:txBody>
          <a:bodyPr wrap="none" rtlCol="0">
            <a:spAutoFit/>
          </a:bodyPr>
          <a:lstStyle/>
          <a:p>
            <a:r>
              <a:rPr lang="en-US" dirty="0"/>
              <a:t>Click the </a:t>
            </a:r>
            <a:r>
              <a:rPr lang="en-US" u="sng" dirty="0"/>
              <a:t>space</a:t>
            </a:r>
            <a:r>
              <a:rPr lang="en-US" dirty="0"/>
              <a:t> </a:t>
            </a:r>
            <a:r>
              <a:rPr lang="en-US" u="sng" dirty="0"/>
              <a:t>between</a:t>
            </a:r>
            <a:r>
              <a:rPr lang="en-US" dirty="0"/>
              <a:t> the phone icon and the charge icon</a:t>
            </a:r>
            <a:endParaRPr lang="en-US" u="sng" dirty="0"/>
          </a:p>
        </p:txBody>
      </p:sp>
      <p:pic>
        <p:nvPicPr>
          <p:cNvPr id="27" name="Picture 26"/>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8" name="Picture 27"/>
          <p:cNvPicPr>
            <a:picLocks noChangeAspect="1"/>
          </p:cNvPicPr>
          <p:nvPr/>
        </p:nvPicPr>
        <p:blipFill>
          <a:blip r:embed="rId6">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7" name="Picture 16"/>
          <p:cNvPicPr>
            <a:picLocks noChangeAspect="1"/>
          </p:cNvPicPr>
          <p:nvPr/>
        </p:nvPicPr>
        <p:blipFill>
          <a:blip r:embed="rId7"/>
          <a:stretch>
            <a:fillRect/>
          </a:stretch>
        </p:blipFill>
        <p:spPr>
          <a:xfrm>
            <a:off x="533400" y="5562600"/>
            <a:ext cx="1306560" cy="1073137"/>
          </a:xfrm>
          <a:prstGeom prst="rect">
            <a:avLst/>
          </a:prstGeom>
        </p:spPr>
      </p:pic>
      <p:sp>
        <p:nvSpPr>
          <p:cNvPr id="9" name="Rectangle 8">
            <a:hlinkClick r:id="" action="ppaction://hlinkshowjump?jump=nextslide"/>
          </p:cNvPr>
          <p:cNvSpPr/>
          <p:nvPr/>
        </p:nvSpPr>
        <p:spPr>
          <a:xfrm>
            <a:off x="2853125" y="1851416"/>
            <a:ext cx="28640" cy="84728"/>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8633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pic>
        <p:nvPicPr>
          <p:cNvPr id="27" name="Picture 26"/>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3476985" y="1409960"/>
            <a:ext cx="2483868" cy="1741647"/>
          </a:xfrm>
          <a:prstGeom prst="rect">
            <a:avLst/>
          </a:prstGeom>
        </p:spPr>
      </p:pic>
      <p:pic>
        <p:nvPicPr>
          <p:cNvPr id="28" name="Picture 27"/>
          <p:cNvPicPr>
            <a:picLocks noChangeAspect="1"/>
          </p:cNvPicPr>
          <p:nvPr/>
        </p:nvPicPr>
        <p:blipFill>
          <a:blip r:embed="rId4">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7" name="Picture 16"/>
          <p:cNvPicPr>
            <a:picLocks noChangeAspect="1"/>
          </p:cNvPicPr>
          <p:nvPr/>
        </p:nvPicPr>
        <p:blipFill>
          <a:blip r:embed="rId5"/>
          <a:stretch>
            <a:fillRect/>
          </a:stretch>
        </p:blipFill>
        <p:spPr>
          <a:xfrm>
            <a:off x="533400" y="5562600"/>
            <a:ext cx="1306560" cy="1073137"/>
          </a:xfrm>
          <a:prstGeom prst="rect">
            <a:avLst/>
          </a:prstGeom>
        </p:spPr>
      </p:pic>
      <p:sp>
        <p:nvSpPr>
          <p:cNvPr id="9" name="Rectangle 8">
            <a:hlinkClick r:id="" action="ppaction://hlinkshowjump?jump=nextslide"/>
          </p:cNvPr>
          <p:cNvSpPr/>
          <p:nvPr/>
        </p:nvSpPr>
        <p:spPr>
          <a:xfrm>
            <a:off x="2828677" y="1828145"/>
            <a:ext cx="80087" cy="13127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6"/>
          <a:stretch>
            <a:fillRect/>
          </a:stretch>
        </p:blipFill>
        <p:spPr>
          <a:xfrm>
            <a:off x="1879122" y="1802922"/>
            <a:ext cx="1205345" cy="2074652"/>
          </a:xfrm>
          <a:prstGeom prst="rect">
            <a:avLst/>
          </a:prstGeom>
        </p:spPr>
      </p:pic>
      <p:sp>
        <p:nvSpPr>
          <p:cNvPr id="18" name="TextBox 17"/>
          <p:cNvSpPr txBox="1"/>
          <p:nvPr/>
        </p:nvSpPr>
        <p:spPr>
          <a:xfrm>
            <a:off x="6934200" y="3657600"/>
            <a:ext cx="3991029" cy="369332"/>
          </a:xfrm>
          <a:prstGeom prst="rect">
            <a:avLst/>
          </a:prstGeom>
          <a:noFill/>
        </p:spPr>
        <p:txBody>
          <a:bodyPr wrap="none" rtlCol="0">
            <a:spAutoFit/>
          </a:bodyPr>
          <a:lstStyle/>
          <a:p>
            <a:r>
              <a:rPr lang="en-US" dirty="0"/>
              <a:t>Both local and remote units are charging</a:t>
            </a:r>
          </a:p>
        </p:txBody>
      </p:sp>
      <p:pic>
        <p:nvPicPr>
          <p:cNvPr id="19" name="Picture 18">
            <a:hlinkClick r:id="" action="ppaction://hlinkshowjump?jump=nextslide"/>
            <a:hlinkHover r:id="" action="ppaction://noaction" highlightClick="1"/>
          </p:cNvPr>
          <p:cNvPicPr>
            <a:picLocks noChangeAspect="1"/>
          </p:cNvPicPr>
          <p:nvPr/>
        </p:nvPicPr>
        <p:blipFill>
          <a:blip r:embed="rId7"/>
          <a:stretch>
            <a:fillRect/>
          </a:stretch>
        </p:blipFill>
        <p:spPr>
          <a:xfrm>
            <a:off x="10058400" y="4800600"/>
            <a:ext cx="780489" cy="348022"/>
          </a:xfrm>
          <a:prstGeom prst="rect">
            <a:avLst/>
          </a:prstGeom>
        </p:spPr>
      </p:pic>
      <p:sp>
        <p:nvSpPr>
          <p:cNvPr id="21" name="Arrow: Right 20"/>
          <p:cNvSpPr/>
          <p:nvPr/>
        </p:nvSpPr>
        <p:spPr>
          <a:xfrm>
            <a:off x="1219200" y="23622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2" name="Arrow: Right 21"/>
          <p:cNvSpPr/>
          <p:nvPr/>
        </p:nvSpPr>
        <p:spPr>
          <a:xfrm>
            <a:off x="1219200" y="25908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3" name="Arrow: Right 22"/>
          <p:cNvSpPr/>
          <p:nvPr/>
        </p:nvSpPr>
        <p:spPr>
          <a:xfrm rot="3313136">
            <a:off x="6934200" y="19050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4" name="Arrow: Right 23"/>
          <p:cNvSpPr/>
          <p:nvPr/>
        </p:nvSpPr>
        <p:spPr>
          <a:xfrm rot="3313136">
            <a:off x="3513056" y="2503612"/>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2560960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pic>
        <p:nvPicPr>
          <p:cNvPr id="28" name="Picture 27"/>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5932638" y="1717635"/>
            <a:ext cx="2483868" cy="1741647"/>
          </a:xfrm>
          <a:prstGeom prst="rect">
            <a:avLst/>
          </a:prstGeom>
        </p:spPr>
      </p:pic>
      <p:pic>
        <p:nvPicPr>
          <p:cNvPr id="17" name="Picture 16"/>
          <p:cNvPicPr>
            <a:picLocks noChangeAspect="1"/>
          </p:cNvPicPr>
          <p:nvPr/>
        </p:nvPicPr>
        <p:blipFill>
          <a:blip r:embed="rId4"/>
          <a:stretch>
            <a:fillRect/>
          </a:stretch>
        </p:blipFill>
        <p:spPr>
          <a:xfrm>
            <a:off x="533400" y="5562600"/>
            <a:ext cx="1306560" cy="1073137"/>
          </a:xfrm>
          <a:prstGeom prst="rect">
            <a:avLst/>
          </a:prstGeom>
        </p:spPr>
      </p:pic>
      <p:sp>
        <p:nvSpPr>
          <p:cNvPr id="9" name="Rectangle 8">
            <a:hlinkClick r:id="" action="ppaction://hlinkshowjump?jump=nextslide"/>
          </p:cNvPr>
          <p:cNvSpPr/>
          <p:nvPr/>
        </p:nvSpPr>
        <p:spPr>
          <a:xfrm>
            <a:off x="2828677" y="1828145"/>
            <a:ext cx="80087" cy="13127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5"/>
          <a:stretch>
            <a:fillRect/>
          </a:stretch>
        </p:blipFill>
        <p:spPr>
          <a:xfrm>
            <a:off x="1879122" y="1794296"/>
            <a:ext cx="1205345" cy="2083278"/>
          </a:xfrm>
          <a:prstGeom prst="rect">
            <a:avLst/>
          </a:prstGeom>
        </p:spPr>
      </p:pic>
      <p:sp>
        <p:nvSpPr>
          <p:cNvPr id="16" name="TextBox 15"/>
          <p:cNvSpPr txBox="1"/>
          <p:nvPr/>
        </p:nvSpPr>
        <p:spPr>
          <a:xfrm>
            <a:off x="6934200" y="3657600"/>
            <a:ext cx="3564374" cy="646331"/>
          </a:xfrm>
          <a:prstGeom prst="rect">
            <a:avLst/>
          </a:prstGeom>
          <a:noFill/>
        </p:spPr>
        <p:txBody>
          <a:bodyPr wrap="none" rtlCol="0">
            <a:spAutoFit/>
          </a:bodyPr>
          <a:lstStyle/>
          <a:p>
            <a:r>
              <a:rPr lang="en-US" dirty="0"/>
              <a:t>Local unit has 47 minutes remaining</a:t>
            </a:r>
          </a:p>
          <a:p>
            <a:r>
              <a:rPr lang="en-US" dirty="0"/>
              <a:t>Remote unit is charging</a:t>
            </a:r>
          </a:p>
        </p:txBody>
      </p:sp>
      <p:pic>
        <p:nvPicPr>
          <p:cNvPr id="18" name="Picture 17">
            <a:hlinkClick r:id="" action="ppaction://hlinkshowjump?jump=nextslide"/>
            <a:hlinkHover r:id="" action="ppaction://noaction" highlightClick="1"/>
          </p:cNvPr>
          <p:cNvPicPr>
            <a:picLocks noChangeAspect="1"/>
          </p:cNvPicPr>
          <p:nvPr/>
        </p:nvPicPr>
        <p:blipFill>
          <a:blip r:embed="rId6"/>
          <a:stretch>
            <a:fillRect/>
          </a:stretch>
        </p:blipFill>
        <p:spPr>
          <a:xfrm>
            <a:off x="10058400" y="4800600"/>
            <a:ext cx="780489" cy="348022"/>
          </a:xfrm>
          <a:prstGeom prst="rect">
            <a:avLst/>
          </a:prstGeom>
        </p:spPr>
      </p:pic>
      <p:sp>
        <p:nvSpPr>
          <p:cNvPr id="19" name="Arrow: Right 18"/>
          <p:cNvSpPr/>
          <p:nvPr/>
        </p:nvSpPr>
        <p:spPr>
          <a:xfrm>
            <a:off x="1219200" y="23622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1" name="Arrow: Right 20"/>
          <p:cNvSpPr/>
          <p:nvPr/>
        </p:nvSpPr>
        <p:spPr>
          <a:xfrm rot="3313136">
            <a:off x="6934200" y="19050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2" name="Arrow: Right 21"/>
          <p:cNvSpPr/>
          <p:nvPr/>
        </p:nvSpPr>
        <p:spPr>
          <a:xfrm>
            <a:off x="1219200" y="25908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239741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1940971" y="1436295"/>
            <a:ext cx="101600" cy="111081"/>
            <a:chOff x="4997322" y="841309"/>
            <a:chExt cx="101600" cy="111081"/>
          </a:xfrm>
        </p:grpSpPr>
        <p:cxnSp>
          <p:nvCxnSpPr>
            <p:cNvPr id="7" name="Straight Connector 6"/>
            <p:cNvCxnSpPr/>
            <p:nvPr/>
          </p:nvCxnSpPr>
          <p:spPr>
            <a:xfrm>
              <a:off x="5049191" y="841309"/>
              <a:ext cx="0" cy="45376"/>
            </a:xfrm>
            <a:prstGeom prst="line">
              <a:avLst/>
            </a:prstGeom>
            <a:ln w="19050">
              <a:gradFill>
                <a:gsLst>
                  <a:gs pos="32000">
                    <a:schemeClr val="accent4"/>
                  </a:gs>
                  <a:gs pos="100000">
                    <a:srgbClr val="C00000"/>
                  </a:gs>
                </a:gsLst>
                <a:lin ang="5400000" scaled="1"/>
              </a:gradFill>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997322" y="860027"/>
              <a:ext cx="101600" cy="92363"/>
            </a:xfrm>
            <a:prstGeom prst="ellipse">
              <a:avLst/>
            </a:prstGeom>
            <a:noFill/>
            <a:ln w="19050">
              <a:gradFill>
                <a:gsLst>
                  <a:gs pos="32000">
                    <a:schemeClr val="accent4"/>
                  </a:gs>
                  <a:gs pos="100000">
                    <a:srgbClr val="C0000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p:cNvSpPr txBox="1"/>
          <p:nvPr/>
        </p:nvSpPr>
        <p:spPr>
          <a:xfrm>
            <a:off x="361507" y="3700130"/>
            <a:ext cx="1010277" cy="369332"/>
          </a:xfrm>
          <a:prstGeom prst="rect">
            <a:avLst/>
          </a:prstGeom>
          <a:noFill/>
        </p:spPr>
        <p:txBody>
          <a:bodyPr wrap="none" rtlCol="0">
            <a:spAutoFit/>
          </a:bodyPr>
          <a:lstStyle/>
          <a:p>
            <a:r>
              <a:rPr lang="en-US" dirty="0"/>
              <a:t>Charging</a:t>
            </a:r>
          </a:p>
        </p:txBody>
      </p:sp>
      <p:pic>
        <p:nvPicPr>
          <p:cNvPr id="17" name="Picture 16"/>
          <p:cNvPicPr>
            <a:picLocks noChangeAspect="1"/>
          </p:cNvPicPr>
          <p:nvPr/>
        </p:nvPicPr>
        <p:blipFill>
          <a:blip r:embed="rId2"/>
          <a:stretch>
            <a:fillRect/>
          </a:stretch>
        </p:blipFill>
        <p:spPr>
          <a:xfrm>
            <a:off x="533400" y="5562600"/>
            <a:ext cx="1306560" cy="1073137"/>
          </a:xfrm>
          <a:prstGeom prst="rect">
            <a:avLst/>
          </a:prstGeom>
        </p:spPr>
      </p:pic>
      <p:sp>
        <p:nvSpPr>
          <p:cNvPr id="9" name="Rectangle 8">
            <a:hlinkClick r:id="" action="ppaction://hlinkshowjump?jump=nextslide"/>
          </p:cNvPr>
          <p:cNvSpPr/>
          <p:nvPr/>
        </p:nvSpPr>
        <p:spPr>
          <a:xfrm>
            <a:off x="2828677" y="1828145"/>
            <a:ext cx="80087" cy="13127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1879122" y="1802922"/>
            <a:ext cx="1205345" cy="2057400"/>
          </a:xfrm>
          <a:prstGeom prst="rect">
            <a:avLst/>
          </a:prstGeom>
        </p:spPr>
      </p:pic>
      <p:sp>
        <p:nvSpPr>
          <p:cNvPr id="18" name="TextBox 17"/>
          <p:cNvSpPr txBox="1"/>
          <p:nvPr/>
        </p:nvSpPr>
        <p:spPr>
          <a:xfrm>
            <a:off x="6934200" y="3657600"/>
            <a:ext cx="5105400" cy="1754326"/>
          </a:xfrm>
          <a:prstGeom prst="rect">
            <a:avLst/>
          </a:prstGeom>
          <a:noFill/>
        </p:spPr>
        <p:txBody>
          <a:bodyPr wrap="square" rtlCol="0">
            <a:spAutoFit/>
          </a:bodyPr>
          <a:lstStyle/>
          <a:p>
            <a:r>
              <a:rPr lang="en-US" dirty="0"/>
              <a:t>Local unit has 47 minutes remaining</a:t>
            </a:r>
          </a:p>
          <a:p>
            <a:r>
              <a:rPr lang="en-US" dirty="0"/>
              <a:t>Remote unit has 7 hours and 15 minutes remaining</a:t>
            </a:r>
          </a:p>
          <a:p>
            <a:endParaRPr lang="en-US" dirty="0"/>
          </a:p>
          <a:p>
            <a:r>
              <a:rPr lang="en-US" dirty="0"/>
              <a:t>Hours remaining can be very helpful when trying to figure out if you have enough battery life to finish the job</a:t>
            </a:r>
          </a:p>
        </p:txBody>
      </p:sp>
      <p:sp>
        <p:nvSpPr>
          <p:cNvPr id="3" name="TextBox 2"/>
          <p:cNvSpPr txBox="1"/>
          <p:nvPr/>
        </p:nvSpPr>
        <p:spPr>
          <a:xfrm>
            <a:off x="7620000" y="5715000"/>
            <a:ext cx="3886200" cy="400110"/>
          </a:xfrm>
          <a:prstGeom prst="rect">
            <a:avLst/>
          </a:prstGeom>
          <a:noFill/>
        </p:spPr>
        <p:txBody>
          <a:bodyPr wrap="square" rtlCol="0">
            <a:spAutoFit/>
          </a:bodyPr>
          <a:lstStyle/>
          <a:p>
            <a:r>
              <a:rPr lang="en-US" sz="2000" b="1" dirty="0"/>
              <a:t>Return to Overview</a:t>
            </a:r>
          </a:p>
        </p:txBody>
      </p:sp>
      <p:cxnSp>
        <p:nvCxnSpPr>
          <p:cNvPr id="11" name="Straight Arrow Connector 10"/>
          <p:cNvCxnSpPr/>
          <p:nvPr/>
        </p:nvCxnSpPr>
        <p:spPr>
          <a:xfrm flipH="1">
            <a:off x="4800600" y="5943600"/>
            <a:ext cx="28194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Arrow: Right 21"/>
          <p:cNvSpPr/>
          <p:nvPr/>
        </p:nvSpPr>
        <p:spPr>
          <a:xfrm>
            <a:off x="1219200" y="25908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3" name="Arrow: Right 22"/>
          <p:cNvSpPr/>
          <p:nvPr/>
        </p:nvSpPr>
        <p:spPr>
          <a:xfrm>
            <a:off x="1219200" y="23622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0221265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7141029" y="1219201"/>
            <a:ext cx="4811486" cy="2308324"/>
          </a:xfrm>
          <a:prstGeom prst="rect">
            <a:avLst/>
          </a:prstGeom>
          <a:noFill/>
        </p:spPr>
        <p:txBody>
          <a:bodyPr wrap="square" rtlCol="0">
            <a:spAutoFit/>
          </a:bodyPr>
          <a:lstStyle/>
          <a:p>
            <a:pPr marL="285750" indent="-285750">
              <a:buFont typeface="Arial" panose="020B0604020202020204" pitchFamily="34" charset="0"/>
              <a:buChar char="•"/>
            </a:pPr>
            <a:r>
              <a:rPr lang="en-US" dirty="0"/>
              <a:t>Why an </a:t>
            </a:r>
            <a:r>
              <a:rPr lang="en-US" dirty="0" err="1"/>
              <a:t>Autotest</a:t>
            </a:r>
            <a:r>
              <a:rPr lang="en-US" dirty="0"/>
              <a:t> button?  When you are ready to start certifying cables, press the </a:t>
            </a:r>
            <a:r>
              <a:rPr lang="en-US" dirty="0" err="1"/>
              <a:t>Autotext</a:t>
            </a:r>
            <a:r>
              <a:rPr lang="en-US" dirty="0"/>
              <a:t> button…</a:t>
            </a:r>
          </a:p>
          <a:p>
            <a:pPr marL="742950" lvl="1" indent="-285750">
              <a:buFont typeface="Arial" panose="020B0604020202020204" pitchFamily="34" charset="0"/>
              <a:buChar char="•"/>
            </a:pPr>
            <a:r>
              <a:rPr lang="en-US" dirty="0"/>
              <a:t>The test will start</a:t>
            </a:r>
          </a:p>
          <a:p>
            <a:pPr marL="742950" lvl="1" indent="-285750">
              <a:buFont typeface="Arial" panose="020B0604020202020204" pitchFamily="34" charset="0"/>
              <a:buChar char="•"/>
            </a:pPr>
            <a:r>
              <a:rPr lang="en-US" dirty="0"/>
              <a:t>The test will use your pre-sets</a:t>
            </a:r>
          </a:p>
          <a:p>
            <a:pPr marL="285750" indent="-285750">
              <a:buFont typeface="Arial" panose="020B0604020202020204" pitchFamily="34" charset="0"/>
              <a:buChar char="•"/>
            </a:pPr>
            <a:r>
              <a:rPr lang="en-US" dirty="0"/>
              <a:t>This is one of the most powerful tools of the WireXpert to help you get tests done fast!</a:t>
            </a:r>
          </a:p>
          <a:p>
            <a:pPr marL="285750" indent="-285750">
              <a:buFont typeface="Arial" panose="020B0604020202020204" pitchFamily="34" charset="0"/>
              <a:buChar char="•"/>
            </a:pPr>
            <a:endParaRPr lang="en-US" dirty="0"/>
          </a:p>
        </p:txBody>
      </p:sp>
      <p:sp>
        <p:nvSpPr>
          <p:cNvPr id="22" name="TextBox 21"/>
          <p:cNvSpPr txBox="1"/>
          <p:nvPr/>
        </p:nvSpPr>
        <p:spPr>
          <a:xfrm>
            <a:off x="7162800" y="685800"/>
            <a:ext cx="4811486" cy="523220"/>
          </a:xfrm>
          <a:prstGeom prst="rect">
            <a:avLst/>
          </a:prstGeom>
          <a:noFill/>
        </p:spPr>
        <p:txBody>
          <a:bodyPr wrap="square" rtlCol="0">
            <a:spAutoFit/>
          </a:bodyPr>
          <a:lstStyle/>
          <a:p>
            <a:r>
              <a:rPr lang="en-US" sz="2800" dirty="0" err="1"/>
              <a:t>Autotest</a:t>
            </a:r>
            <a:endParaRPr lang="en-US" sz="2800" dirty="0"/>
          </a:p>
        </p:txBody>
      </p:sp>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3" name="Picture 2"/>
          <p:cNvPicPr>
            <a:picLocks noChangeAspect="1"/>
          </p:cNvPicPr>
          <p:nvPr/>
        </p:nvPicPr>
        <p:blipFill>
          <a:blip r:embed="rId4"/>
          <a:stretch>
            <a:fillRect/>
          </a:stretch>
        </p:blipFill>
        <p:spPr>
          <a:xfrm>
            <a:off x="228600" y="152400"/>
            <a:ext cx="623888" cy="643283"/>
          </a:xfrm>
          <a:prstGeom prst="rect">
            <a:avLst/>
          </a:prstGeom>
        </p:spPr>
      </p:pic>
      <p:sp>
        <p:nvSpPr>
          <p:cNvPr id="12" name="Rectangle 11"/>
          <p:cNvSpPr/>
          <p:nvPr/>
        </p:nvSpPr>
        <p:spPr>
          <a:xfrm>
            <a:off x="3285931" y="5770986"/>
            <a:ext cx="457200" cy="533400"/>
          </a:xfrm>
          <a:prstGeom prst="rect">
            <a:avLst/>
          </a:prstGeom>
          <a:solidFill>
            <a:schemeClr val="bg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pic>
        <p:nvPicPr>
          <p:cNvPr id="18" name="Picture 17">
            <a:hlinkClick r:id="" action="ppaction://hlinkshowjump?jump=nextslide"/>
            <a:hlinkHover r:id="" action="ppaction://noaction" highlightClick="1"/>
          </p:cNvPr>
          <p:cNvPicPr>
            <a:picLocks noChangeAspect="1"/>
          </p:cNvPicPr>
          <p:nvPr/>
        </p:nvPicPr>
        <p:blipFill>
          <a:blip r:embed="rId5"/>
          <a:stretch>
            <a:fillRect/>
          </a:stretch>
        </p:blipFill>
        <p:spPr>
          <a:xfrm>
            <a:off x="11049000" y="3842978"/>
            <a:ext cx="780489" cy="348022"/>
          </a:xfrm>
          <a:prstGeom prst="rect">
            <a:avLst/>
          </a:prstGeom>
        </p:spPr>
      </p:pic>
    </p:spTree>
    <p:extLst>
      <p:ext uri="{BB962C8B-B14F-4D97-AF65-F5344CB8AC3E}">
        <p14:creationId xmlns:p14="http://schemas.microsoft.com/office/powerpoint/2010/main" val="13923066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228600" y="152400"/>
            <a:ext cx="623888" cy="643283"/>
          </a:xfrm>
          <a:prstGeom prst="rect">
            <a:avLst/>
          </a:prstGeom>
        </p:spPr>
      </p:pic>
      <p:sp>
        <p:nvSpPr>
          <p:cNvPr id="20" name="Rectangle 19"/>
          <p:cNvSpPr/>
          <p:nvPr/>
        </p:nvSpPr>
        <p:spPr>
          <a:xfrm>
            <a:off x="7391400" y="1295400"/>
            <a:ext cx="4648200" cy="1692771"/>
          </a:xfrm>
          <a:prstGeom prst="rect">
            <a:avLst/>
          </a:prstGeom>
        </p:spPr>
        <p:txBody>
          <a:bodyPr wrap="square">
            <a:spAutoFit/>
          </a:bodyPr>
          <a:lstStyle/>
          <a:p>
            <a:r>
              <a:rPr lang="en-US" sz="1600" dirty="0"/>
              <a:t>Now, you’ve fixed the connector, and it’s time to retest the repaired cable</a:t>
            </a:r>
          </a:p>
          <a:p>
            <a:endParaRPr lang="en-US" sz="1600" dirty="0"/>
          </a:p>
          <a:p>
            <a:r>
              <a:rPr lang="en-US" sz="2400" b="1" dirty="0"/>
              <a:t>Press </a:t>
            </a:r>
            <a:r>
              <a:rPr lang="en-US" sz="2400" b="1" dirty="0" err="1"/>
              <a:t>Autotest</a:t>
            </a:r>
            <a:r>
              <a:rPr lang="en-US" sz="2400" b="1" dirty="0"/>
              <a:t> on the </a:t>
            </a:r>
            <a:r>
              <a:rPr lang="en-US" sz="2400" b="1" u="sng" dirty="0"/>
              <a:t>remote</a:t>
            </a:r>
            <a:r>
              <a:rPr lang="en-US" sz="2400" b="1" dirty="0"/>
              <a:t> side</a:t>
            </a:r>
          </a:p>
          <a:p>
            <a:endParaRPr lang="en-US" sz="1600" dirty="0"/>
          </a:p>
          <a:p>
            <a:pPr marL="285750" indent="-285750">
              <a:buFont typeface="Arial" panose="020B0604020202020204" pitchFamily="34" charset="0"/>
              <a:buChar char="•"/>
            </a:pPr>
            <a:endParaRPr lang="en-US" sz="1600" dirty="0"/>
          </a:p>
        </p:txBody>
      </p:sp>
      <p:sp>
        <p:nvSpPr>
          <p:cNvPr id="11" name="Rectangle 10">
            <a:hlinkClick r:id="" action="ppaction://hlinkshowjump?jump=nextslide"/>
            <a:hlinkHover r:id="" action="ppaction://noaction" highlightClick="1"/>
          </p:cNvPr>
          <p:cNvSpPr/>
          <p:nvPr/>
        </p:nvSpPr>
        <p:spPr>
          <a:xfrm>
            <a:off x="4852878" y="3901440"/>
            <a:ext cx="314666"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pic>
        <p:nvPicPr>
          <p:cNvPr id="15" name="Picture 14"/>
          <p:cNvPicPr>
            <a:picLocks noChangeAspect="1"/>
          </p:cNvPicPr>
          <p:nvPr/>
        </p:nvPicPr>
        <p:blipFill>
          <a:blip r:embed="rId3"/>
          <a:stretch>
            <a:fillRect/>
          </a:stretch>
        </p:blipFill>
        <p:spPr>
          <a:xfrm>
            <a:off x="1875453" y="1828482"/>
            <a:ext cx="1222311" cy="2038751"/>
          </a:xfrm>
          <a:prstGeom prst="rect">
            <a:avLst/>
          </a:prstGeom>
        </p:spPr>
      </p:pic>
      <p:pic>
        <p:nvPicPr>
          <p:cNvPr id="16" name="Picture 15"/>
          <p:cNvPicPr>
            <a:picLocks noChangeAspect="1"/>
          </p:cNvPicPr>
          <p:nvPr/>
        </p:nvPicPr>
        <p:blipFill>
          <a:blip r:embed="rId4"/>
          <a:stretch>
            <a:fillRect/>
          </a:stretch>
        </p:blipFill>
        <p:spPr>
          <a:xfrm>
            <a:off x="4842296" y="1833272"/>
            <a:ext cx="1216527" cy="2076256"/>
          </a:xfrm>
          <a:prstGeom prst="rect">
            <a:avLst/>
          </a:prstGeom>
        </p:spPr>
      </p:pic>
      <p:sp>
        <p:nvSpPr>
          <p:cNvPr id="17" name="Arrow: Right 16"/>
          <p:cNvSpPr/>
          <p:nvPr/>
        </p:nvSpPr>
        <p:spPr>
          <a:xfrm>
            <a:off x="4267200" y="3962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657956" y="38777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41695644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pic>
        <p:nvPicPr>
          <p:cNvPr id="3" name="Picture 2"/>
          <p:cNvPicPr>
            <a:picLocks noChangeAspect="1"/>
          </p:cNvPicPr>
          <p:nvPr/>
        </p:nvPicPr>
        <p:blipFill>
          <a:blip r:embed="rId4"/>
          <a:stretch>
            <a:fillRect/>
          </a:stretch>
        </p:blipFill>
        <p:spPr>
          <a:xfrm>
            <a:off x="7026534" y="2334305"/>
            <a:ext cx="4819650" cy="1666875"/>
          </a:xfrm>
          <a:prstGeom prst="rect">
            <a:avLst/>
          </a:prstGeom>
        </p:spPr>
      </p:pic>
      <p:sp>
        <p:nvSpPr>
          <p:cNvPr id="4" name="Rectangle 3"/>
          <p:cNvSpPr/>
          <p:nvPr/>
        </p:nvSpPr>
        <p:spPr>
          <a:xfrm>
            <a:off x="8458200" y="4267200"/>
            <a:ext cx="1866124" cy="369332"/>
          </a:xfrm>
          <a:prstGeom prst="rect">
            <a:avLst/>
          </a:prstGeom>
        </p:spPr>
        <p:txBody>
          <a:bodyPr wrap="square">
            <a:spAutoFit/>
          </a:bodyPr>
          <a:lstStyle/>
          <a:p>
            <a:r>
              <a:rPr lang="en-US" dirty="0"/>
              <a:t>Performing test…</a:t>
            </a:r>
          </a:p>
        </p:txBody>
      </p:sp>
      <p:pic>
        <p:nvPicPr>
          <p:cNvPr id="2" name="Picture 1"/>
          <p:cNvPicPr>
            <a:picLocks noChangeAspect="1"/>
          </p:cNvPicPr>
          <p:nvPr/>
        </p:nvPicPr>
        <p:blipFill>
          <a:blip r:embed="rId5"/>
          <a:stretch>
            <a:fillRect/>
          </a:stretch>
        </p:blipFill>
        <p:spPr>
          <a:xfrm>
            <a:off x="1875453" y="1823746"/>
            <a:ext cx="1212980" cy="2039127"/>
          </a:xfrm>
          <a:prstGeom prst="rect">
            <a:avLst/>
          </a:prstGeom>
        </p:spPr>
      </p:pic>
      <p:pic>
        <p:nvPicPr>
          <p:cNvPr id="6" name="Picture 5"/>
          <p:cNvPicPr>
            <a:picLocks noChangeAspect="1"/>
          </p:cNvPicPr>
          <p:nvPr/>
        </p:nvPicPr>
        <p:blipFill>
          <a:blip r:embed="rId6"/>
          <a:stretch>
            <a:fillRect/>
          </a:stretch>
        </p:blipFill>
        <p:spPr>
          <a:xfrm>
            <a:off x="4847059" y="1828703"/>
            <a:ext cx="1222541" cy="2071494"/>
          </a:xfrm>
          <a:prstGeom prst="rect">
            <a:avLst/>
          </a:prstGeom>
        </p:spPr>
      </p:pic>
      <p:cxnSp>
        <p:nvCxnSpPr>
          <p:cNvPr id="32" name="Straight Connector 31"/>
          <p:cNvCxnSpPr/>
          <p:nvPr/>
        </p:nvCxnSpPr>
        <p:spPr>
          <a:xfrm>
            <a:off x="2057400" y="2678289"/>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30" name="Straight Connector 29"/>
          <p:cNvCxnSpPr/>
          <p:nvPr/>
        </p:nvCxnSpPr>
        <p:spPr>
          <a:xfrm>
            <a:off x="2107259" y="2674526"/>
            <a:ext cx="2286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Straight Connector 32"/>
          <p:cNvCxnSpPr/>
          <p:nvPr/>
        </p:nvCxnSpPr>
        <p:spPr>
          <a:xfrm>
            <a:off x="5029200" y="2689578"/>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8" name="Straight Connector 7"/>
          <p:cNvCxnSpPr/>
          <p:nvPr/>
        </p:nvCxnSpPr>
        <p:spPr>
          <a:xfrm>
            <a:off x="5029200" y="2694993"/>
            <a:ext cx="228600" cy="0"/>
          </a:xfrm>
          <a:prstGeom prst="line">
            <a:avLst/>
          </a:prstGeom>
        </p:spPr>
        <p:style>
          <a:lnRef idx="3">
            <a:schemeClr val="accent1"/>
          </a:lnRef>
          <a:fillRef idx="0">
            <a:schemeClr val="accent1"/>
          </a:fillRef>
          <a:effectRef idx="2">
            <a:schemeClr val="accent1"/>
          </a:effectRef>
          <a:fontRef idx="minor">
            <a:schemeClr val="tx1"/>
          </a:fontRef>
        </p:style>
      </p:cxnSp>
      <p:pic>
        <p:nvPicPr>
          <p:cNvPr id="34" name="Picture 33"/>
          <p:cNvPicPr>
            <a:picLocks noChangeAspect="1"/>
          </p:cNvPicPr>
          <p:nvPr/>
        </p:nvPicPr>
        <p:blipFill>
          <a:blip r:embed="rId7"/>
          <a:stretch>
            <a:fillRect/>
          </a:stretch>
        </p:blipFill>
        <p:spPr>
          <a:xfrm>
            <a:off x="228600" y="152400"/>
            <a:ext cx="623888" cy="643283"/>
          </a:xfrm>
          <a:prstGeom prst="rect">
            <a:avLst/>
          </a:prstGeom>
        </p:spPr>
      </p:pic>
      <p:sp>
        <p:nvSpPr>
          <p:cNvPr id="16" name="TextBox 15"/>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spTree>
    <p:extLst>
      <p:ext uri="{BB962C8B-B14F-4D97-AF65-F5344CB8AC3E}">
        <p14:creationId xmlns:p14="http://schemas.microsoft.com/office/powerpoint/2010/main" val="1826724388"/>
      </p:ext>
    </p:extLst>
  </p:cSld>
  <p:clrMapOvr>
    <a:masterClrMapping/>
  </p:clrMapOvr>
  <mc:AlternateContent xmlns:mc="http://schemas.openxmlformats.org/markup-compatibility/2006" xmlns:p14="http://schemas.microsoft.com/office/powerpoint/2010/main">
    <mc:Choice Requires="p14">
      <p:transition spd="slow" p14:dur="2000" advClick="0" advTm="8500"/>
    </mc:Choice>
    <mc:Fallback xmlns="">
      <p:transition spd="slow" advClick="0" advTm="8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2"/>
                                        </p:tgtEl>
                                        <p:attrNameLst>
                                          <p:attrName>style.visibility</p:attrName>
                                        </p:attrNameLst>
                                      </p:cBhvr>
                                      <p:to>
                                        <p:strVal val="visible"/>
                                      </p:to>
                                    </p:set>
                                  </p:childTnLst>
                                </p:cTn>
                              </p:par>
                              <p:par>
                                <p:cTn id="9" presetID="42" presetClass="path" presetSubtype="0" repeatCount="indefinite" accel="50000" decel="50000" autoRev="1" fill="hold" nodeType="withEffect">
                                  <p:stCondLst>
                                    <p:cond delay="0"/>
                                  </p:stCondLst>
                                  <p:childTnLst>
                                    <p:animMotion origin="layout" path="M 2.40693E-17 1.11111E-6 L 0.04375 1.11111E-6 " pathEditMode="relative" rAng="0" ptsTypes="AA">
                                      <p:cBhvr>
                                        <p:cTn id="10" dur="2000" fill="hold"/>
                                        <p:tgtEl>
                                          <p:spTgt spid="30"/>
                                        </p:tgtEl>
                                        <p:attrNameLst>
                                          <p:attrName>ppt_x</p:attrName>
                                          <p:attrName>ppt_y</p:attrName>
                                        </p:attrNameLst>
                                      </p:cBhvr>
                                      <p:rCtr x="2187" y="0"/>
                                    </p:animMotion>
                                  </p:childTnLst>
                                </p:cTn>
                              </p:par>
                              <p:par>
                                <p:cTn id="11" presetID="42" presetClass="path" presetSubtype="0" repeatCount="indefinite" accel="50000" decel="50000" autoRev="1" fill="hold" nodeType="withEffect">
                                  <p:stCondLst>
                                    <p:cond delay="1000"/>
                                  </p:stCondLst>
                                  <p:childTnLst>
                                    <p:animMotion origin="layout" path="M 0.00313 -0.00093 L 0.04688 -0.00093 " pathEditMode="relative" rAng="0" ptsTypes="AA">
                                      <p:cBhvr>
                                        <p:cTn id="12" dur="2000" fill="hold"/>
                                        <p:tgtEl>
                                          <p:spTgt spid="8"/>
                                        </p:tgtEl>
                                        <p:attrNameLst>
                                          <p:attrName>ppt_x</p:attrName>
                                          <p:attrName>ppt_y</p:attrName>
                                        </p:attrNameLst>
                                      </p:cBhvr>
                                      <p:rCtr x="2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228600" y="152400"/>
            <a:ext cx="623888" cy="643283"/>
          </a:xfrm>
          <a:prstGeom prst="rect">
            <a:avLst/>
          </a:prstGeom>
        </p:spPr>
      </p:pic>
      <p:pic>
        <p:nvPicPr>
          <p:cNvPr id="24" name="Picture 23"/>
          <p:cNvPicPr>
            <a:picLocks noChangeAspect="1"/>
          </p:cNvPicPr>
          <p:nvPr/>
        </p:nvPicPr>
        <p:blipFill>
          <a:blip r:embed="rId3"/>
          <a:stretch>
            <a:fillRect/>
          </a:stretch>
        </p:blipFill>
        <p:spPr>
          <a:xfrm>
            <a:off x="4800600" y="1828801"/>
            <a:ext cx="1258805" cy="2057399"/>
          </a:xfrm>
          <a:prstGeom prst="rect">
            <a:avLst/>
          </a:prstGeom>
        </p:spPr>
      </p:pic>
      <p:pic>
        <p:nvPicPr>
          <p:cNvPr id="26" name="Picture 25"/>
          <p:cNvPicPr>
            <a:picLocks noChangeAspect="1"/>
          </p:cNvPicPr>
          <p:nvPr/>
        </p:nvPicPr>
        <p:blipFill>
          <a:blip r:embed="rId4"/>
          <a:stretch>
            <a:fillRect/>
          </a:stretch>
        </p:blipFill>
        <p:spPr>
          <a:xfrm>
            <a:off x="1895168" y="1818968"/>
            <a:ext cx="1207864" cy="2057400"/>
          </a:xfrm>
          <a:prstGeom prst="rect">
            <a:avLst/>
          </a:prstGeom>
        </p:spPr>
      </p:pic>
      <p:sp>
        <p:nvSpPr>
          <p:cNvPr id="20" name="Rectangle 19"/>
          <p:cNvSpPr/>
          <p:nvPr/>
        </p:nvSpPr>
        <p:spPr>
          <a:xfrm>
            <a:off x="6781800" y="2895600"/>
            <a:ext cx="4648200" cy="923330"/>
          </a:xfrm>
          <a:prstGeom prst="rect">
            <a:avLst/>
          </a:prstGeom>
        </p:spPr>
        <p:txBody>
          <a:bodyPr wrap="square">
            <a:spAutoFit/>
          </a:bodyPr>
          <a:lstStyle/>
          <a:p>
            <a:r>
              <a:rPr lang="en-US" dirty="0"/>
              <a:t>	Pass!  Your first </a:t>
            </a:r>
            <a:r>
              <a:rPr lang="en-US" dirty="0" err="1"/>
              <a:t>Autotest</a:t>
            </a:r>
            <a:r>
              <a:rPr lang="en-US" dirty="0"/>
              <a:t> is complete</a:t>
            </a:r>
          </a:p>
          <a:p>
            <a:endParaRPr lang="en-US" dirty="0"/>
          </a:p>
          <a:p>
            <a:endParaRPr lang="en-US" dirty="0"/>
          </a:p>
        </p:txBody>
      </p:sp>
      <p:pic>
        <p:nvPicPr>
          <p:cNvPr id="2" name="Picture 1"/>
          <p:cNvPicPr>
            <a:picLocks noChangeAspect="1"/>
          </p:cNvPicPr>
          <p:nvPr/>
        </p:nvPicPr>
        <p:blipFill>
          <a:blip r:embed="rId5"/>
          <a:stretch>
            <a:fillRect/>
          </a:stretch>
        </p:blipFill>
        <p:spPr>
          <a:xfrm>
            <a:off x="4800601" y="1828801"/>
            <a:ext cx="1295400" cy="2057400"/>
          </a:xfrm>
          <a:prstGeom prst="rect">
            <a:avLst/>
          </a:prstGeom>
        </p:spPr>
      </p:pic>
      <p:pic>
        <p:nvPicPr>
          <p:cNvPr id="3" name="Picture 2"/>
          <p:cNvPicPr>
            <a:picLocks noChangeAspect="1"/>
          </p:cNvPicPr>
          <p:nvPr/>
        </p:nvPicPr>
        <p:blipFill>
          <a:blip r:embed="rId6"/>
          <a:stretch>
            <a:fillRect/>
          </a:stretch>
        </p:blipFill>
        <p:spPr>
          <a:xfrm>
            <a:off x="1905000" y="1828801"/>
            <a:ext cx="1200975" cy="2057399"/>
          </a:xfrm>
          <a:prstGeom prst="rect">
            <a:avLst/>
          </a:prstGeom>
        </p:spPr>
      </p:pic>
      <p:sp>
        <p:nvSpPr>
          <p:cNvPr id="12" name="Rectangle 11"/>
          <p:cNvSpPr/>
          <p:nvPr/>
        </p:nvSpPr>
        <p:spPr>
          <a:xfrm>
            <a:off x="3733800" y="5715000"/>
            <a:ext cx="533400" cy="533400"/>
          </a:xfrm>
          <a:prstGeom prst="rect">
            <a:avLst/>
          </a:prstGeom>
          <a:solidFill>
            <a:schemeClr val="bg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7"/>
          <a:stretch>
            <a:fillRect/>
          </a:stretch>
        </p:blipFill>
        <p:spPr>
          <a:xfrm>
            <a:off x="7086600" y="2789855"/>
            <a:ext cx="600075" cy="590550"/>
          </a:xfrm>
          <a:prstGeom prst="rect">
            <a:avLst/>
          </a:prstGeom>
        </p:spPr>
      </p:pic>
      <p:sp>
        <p:nvSpPr>
          <p:cNvPr id="5" name="TextBox 4"/>
          <p:cNvSpPr txBox="1"/>
          <p:nvPr/>
        </p:nvSpPr>
        <p:spPr>
          <a:xfrm>
            <a:off x="5486400" y="5844990"/>
            <a:ext cx="2778389" cy="369332"/>
          </a:xfrm>
          <a:prstGeom prst="rect">
            <a:avLst/>
          </a:prstGeom>
          <a:noFill/>
        </p:spPr>
        <p:txBody>
          <a:bodyPr wrap="none" rtlCol="0">
            <a:spAutoFit/>
          </a:bodyPr>
          <a:lstStyle/>
          <a:p>
            <a:r>
              <a:rPr lang="en-US" b="1" dirty="0"/>
              <a:t>Return to OneTouch Access</a:t>
            </a:r>
          </a:p>
        </p:txBody>
      </p:sp>
      <p:sp>
        <p:nvSpPr>
          <p:cNvPr id="15" name="TextBox 14"/>
          <p:cNvSpPr txBox="1"/>
          <p:nvPr/>
        </p:nvSpPr>
        <p:spPr>
          <a:xfrm>
            <a:off x="8991600" y="152400"/>
            <a:ext cx="1676400" cy="646331"/>
          </a:xfrm>
          <a:prstGeom prst="rect">
            <a:avLst/>
          </a:prstGeom>
          <a:noFill/>
        </p:spPr>
        <p:txBody>
          <a:bodyPr wrap="square" rtlCol="0">
            <a:spAutoFit/>
          </a:bodyPr>
          <a:lstStyle/>
          <a:p>
            <a:r>
              <a:rPr lang="en-US" b="1" dirty="0"/>
              <a:t>Return to Menu or Home</a:t>
            </a:r>
          </a:p>
        </p:txBody>
      </p:sp>
      <p:cxnSp>
        <p:nvCxnSpPr>
          <p:cNvPr id="9" name="Straight Arrow Connector 8"/>
          <p:cNvCxnSpPr/>
          <p:nvPr/>
        </p:nvCxnSpPr>
        <p:spPr>
          <a:xfrm flipH="1">
            <a:off x="5029200" y="6019800"/>
            <a:ext cx="457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cxnSp>
        <p:nvCxnSpPr>
          <p:cNvPr id="22" name="Straight Arrow Connector 21"/>
          <p:cNvCxnSpPr/>
          <p:nvPr/>
        </p:nvCxnSpPr>
        <p:spPr>
          <a:xfrm>
            <a:off x="10134600" y="381000"/>
            <a:ext cx="457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71882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3785652"/>
          </a:xfrm>
          <a:prstGeom prst="rect">
            <a:avLst/>
          </a:prstGeom>
          <a:noFill/>
        </p:spPr>
        <p:txBody>
          <a:bodyPr wrap="square" rtlCol="0">
            <a:spAutoFit/>
          </a:bodyPr>
          <a:lstStyle/>
          <a:p>
            <a:r>
              <a:rPr lang="en-US" sz="1600" dirty="0"/>
              <a:t>Setup</a:t>
            </a:r>
          </a:p>
          <a:p>
            <a:pPr marL="342900" indent="-342900">
              <a:buFont typeface="+mj-lt"/>
              <a:buAutoNum type="arabicPeriod"/>
            </a:pPr>
            <a:r>
              <a:rPr lang="en-US" sz="1600" dirty="0">
                <a:hlinkClick r:id="rId2" action="ppaction://hlinksldjump"/>
              </a:rPr>
              <a:t>Quick Setup</a:t>
            </a:r>
            <a:endParaRPr lang="en-US" sz="1600" dirty="0"/>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hlinkClick r:id="rId3" action="ppaction://hlinksldjump"/>
              </a:rPr>
              <a:t>Test Settings</a:t>
            </a:r>
            <a:endParaRPr lang="en-US" sz="1600" dirty="0"/>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hlinkClick r:id="rId4" action="ppaction://hlinksldjump"/>
              </a:rPr>
              <a:t>Project Settings</a:t>
            </a:r>
            <a:endParaRPr lang="en-US" sz="1600" dirty="0"/>
          </a:p>
          <a:p>
            <a:pPr marL="800100" lvl="1" indent="-342900">
              <a:buFont typeface="Arial" panose="020B0604020202020204" pitchFamily="34" charset="0"/>
              <a:buChar char="•"/>
            </a:pPr>
            <a:r>
              <a:rPr lang="en-US" sz="1600" dirty="0"/>
              <a:t>Site, user name, create cable labeling scheme</a:t>
            </a:r>
          </a:p>
          <a:p>
            <a:pPr marL="342900" indent="-342900">
              <a:buFont typeface="+mj-lt"/>
              <a:buAutoNum type="arabicPeriod"/>
            </a:pPr>
            <a:r>
              <a:rPr lang="en-US" sz="1600" dirty="0">
                <a:hlinkClick r:id="rId5" action="ppaction://hlinksldjump"/>
              </a:rPr>
              <a:t>System Settings</a:t>
            </a:r>
            <a:endParaRPr lang="en-US" sz="1600" dirty="0"/>
          </a:p>
          <a:p>
            <a:pPr marL="800100" lvl="1" indent="-342900">
              <a:buFont typeface="Arial" panose="020B0604020202020204" pitchFamily="34" charset="0"/>
              <a:buChar char="•"/>
            </a:pPr>
            <a:r>
              <a:rPr lang="en-US" sz="1600" dirty="0"/>
              <a:t>Sound on/off, English/Metric, auto power off interval, audio volume</a:t>
            </a:r>
          </a:p>
          <a:p>
            <a:pPr lvl="1"/>
            <a:endParaRPr lang="en-US" sz="1600" dirty="0"/>
          </a:p>
          <a:p>
            <a:pPr lvl="1"/>
            <a:endParaRPr lang="en-US" sz="1600" dirty="0"/>
          </a:p>
          <a:p>
            <a:pPr lvl="1"/>
            <a:endParaRPr lang="en-US" sz="1600" dirty="0"/>
          </a:p>
          <a:p>
            <a:pPr lvl="1"/>
            <a:r>
              <a:rPr lang="en-US" sz="1600" dirty="0"/>
              <a:t>Click Next to go to Quick Setup</a:t>
            </a:r>
          </a:p>
          <a:p>
            <a:pPr marL="342900" indent="-342900">
              <a:buFont typeface="+mj-lt"/>
              <a:buAutoNum type="arabicPeriod"/>
            </a:pPr>
            <a:endParaRPr lang="en-US" sz="1600" dirty="0"/>
          </a:p>
        </p:txBody>
      </p:sp>
      <p:pic>
        <p:nvPicPr>
          <p:cNvPr id="5" name="Picture 4"/>
          <p:cNvPicPr>
            <a:picLocks noChangeAspect="1"/>
          </p:cNvPicPr>
          <p:nvPr/>
        </p:nvPicPr>
        <p:blipFill>
          <a:blip r:embed="rId6"/>
          <a:stretch>
            <a:fillRect/>
          </a:stretch>
        </p:blipFill>
        <p:spPr>
          <a:xfrm>
            <a:off x="1874982" y="1819564"/>
            <a:ext cx="1219200" cy="2035558"/>
          </a:xfrm>
          <a:prstGeom prst="rect">
            <a:avLst/>
          </a:prstGeom>
        </p:spPr>
      </p:pic>
      <p:pic>
        <p:nvPicPr>
          <p:cNvPr id="6" name="Picture 5"/>
          <p:cNvPicPr>
            <a:picLocks noChangeAspect="1"/>
          </p:cNvPicPr>
          <p:nvPr/>
        </p:nvPicPr>
        <p:blipFill>
          <a:blip r:embed="rId7"/>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8"/>
          <a:stretch>
            <a:fillRect/>
          </a:stretch>
        </p:blipFill>
        <p:spPr>
          <a:xfrm>
            <a:off x="152400" y="152400"/>
            <a:ext cx="609600" cy="701879"/>
          </a:xfrm>
          <a:prstGeom prst="rect">
            <a:avLst/>
          </a:prstGeom>
        </p:spPr>
      </p:pic>
      <p:sp>
        <p:nvSpPr>
          <p:cNvPr id="11" name="Rectangle 10"/>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84154" y="3581400"/>
            <a:ext cx="301686" cy="369332"/>
          </a:xfrm>
          <a:prstGeom prst="rect">
            <a:avLst/>
          </a:prstGeom>
          <a:noFill/>
        </p:spPr>
        <p:txBody>
          <a:bodyPr wrap="none" rtlCol="0">
            <a:spAutoFit/>
          </a:bodyPr>
          <a:lstStyle/>
          <a:p>
            <a:r>
              <a:rPr lang="en-US" dirty="0"/>
              <a:t>4</a:t>
            </a:r>
          </a:p>
        </p:txBody>
      </p:sp>
      <p:sp>
        <p:nvSpPr>
          <p:cNvPr id="14" name="TextBox 13"/>
          <p:cNvSpPr txBox="1"/>
          <p:nvPr/>
        </p:nvSpPr>
        <p:spPr>
          <a:xfrm>
            <a:off x="684154" y="3200400"/>
            <a:ext cx="301686" cy="369332"/>
          </a:xfrm>
          <a:prstGeom prst="rect">
            <a:avLst/>
          </a:prstGeom>
          <a:noFill/>
        </p:spPr>
        <p:txBody>
          <a:bodyPr wrap="none" rtlCol="0">
            <a:spAutoFit/>
          </a:bodyPr>
          <a:lstStyle/>
          <a:p>
            <a:r>
              <a:rPr lang="en-US" dirty="0"/>
              <a:t>3</a:t>
            </a:r>
          </a:p>
        </p:txBody>
      </p:sp>
      <p:sp>
        <p:nvSpPr>
          <p:cNvPr id="15" name="TextBox 14"/>
          <p:cNvSpPr txBox="1"/>
          <p:nvPr/>
        </p:nvSpPr>
        <p:spPr>
          <a:xfrm>
            <a:off x="684154" y="2590800"/>
            <a:ext cx="301686" cy="369332"/>
          </a:xfrm>
          <a:prstGeom prst="rect">
            <a:avLst/>
          </a:prstGeom>
          <a:noFill/>
        </p:spPr>
        <p:txBody>
          <a:bodyPr wrap="none" rtlCol="0">
            <a:spAutoFit/>
          </a:bodyPr>
          <a:lstStyle/>
          <a:p>
            <a:r>
              <a:rPr lang="en-US" dirty="0"/>
              <a:t>2</a:t>
            </a:r>
          </a:p>
        </p:txBody>
      </p:sp>
      <p:sp>
        <p:nvSpPr>
          <p:cNvPr id="16" name="TextBox 15"/>
          <p:cNvSpPr txBox="1"/>
          <p:nvPr/>
        </p:nvSpPr>
        <p:spPr>
          <a:xfrm>
            <a:off x="684154" y="1940720"/>
            <a:ext cx="301686" cy="369332"/>
          </a:xfrm>
          <a:prstGeom prst="rect">
            <a:avLst/>
          </a:prstGeom>
          <a:noFill/>
        </p:spPr>
        <p:txBody>
          <a:bodyPr wrap="none" rtlCol="0">
            <a:spAutoFit/>
          </a:bodyPr>
          <a:lstStyle/>
          <a:p>
            <a:r>
              <a:rPr lang="en-US" dirty="0"/>
              <a:t>1</a:t>
            </a:r>
          </a:p>
        </p:txBody>
      </p:sp>
      <p:pic>
        <p:nvPicPr>
          <p:cNvPr id="18" name="Picture 17">
            <a:hlinkClick r:id="" action="ppaction://hlinkshowjump?jump=nextslide"/>
            <a:hlinkHover r:id="" action="ppaction://noaction" highlightClick="1"/>
          </p:cNvPr>
          <p:cNvPicPr>
            <a:picLocks noChangeAspect="1"/>
          </p:cNvPicPr>
          <p:nvPr/>
        </p:nvPicPr>
        <p:blipFill>
          <a:blip r:embed="rId9"/>
          <a:stretch>
            <a:fillRect/>
          </a:stretch>
        </p:blipFill>
        <p:spPr>
          <a:xfrm>
            <a:off x="10363200" y="4381108"/>
            <a:ext cx="780489" cy="348022"/>
          </a:xfrm>
          <a:prstGeom prst="rect">
            <a:avLst/>
          </a:prstGeom>
        </p:spPr>
      </p:pic>
      <p:cxnSp>
        <p:nvCxnSpPr>
          <p:cNvPr id="9" name="Straight Connector 8"/>
          <p:cNvCxnSpPr/>
          <p:nvPr/>
        </p:nvCxnSpPr>
        <p:spPr>
          <a:xfrm>
            <a:off x="1066800" y="2133600"/>
            <a:ext cx="76200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1066800" y="2781300"/>
            <a:ext cx="762000"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a:off x="1066800" y="3383280"/>
            <a:ext cx="762000" cy="0"/>
          </a:xfrm>
          <a:prstGeom prst="line">
            <a:avLst/>
          </a:prstGeom>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a:off x="1066800" y="3756660"/>
            <a:ext cx="762000"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5274781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1879627" y="1962411"/>
            <a:ext cx="1209140" cy="3810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010400" y="5410200"/>
            <a:ext cx="4831514" cy="369332"/>
          </a:xfrm>
          <a:prstGeom prst="rect">
            <a:avLst/>
          </a:prstGeom>
          <a:noFill/>
        </p:spPr>
        <p:txBody>
          <a:bodyPr wrap="none" rtlCol="0">
            <a:spAutoFit/>
          </a:bodyPr>
          <a:lstStyle/>
          <a:p>
            <a:pPr algn="ctr"/>
            <a:r>
              <a:rPr lang="en-US" b="1" dirty="0"/>
              <a:t>Press the Quick Setup </a:t>
            </a:r>
            <a:r>
              <a:rPr lang="en-US" dirty="0"/>
              <a:t>Menu item on the Certifier</a:t>
            </a:r>
          </a:p>
        </p:txBody>
      </p:sp>
      <p:sp>
        <p:nvSpPr>
          <p:cNvPr id="16" name="TextBox 15"/>
          <p:cNvSpPr txBox="1"/>
          <p:nvPr/>
        </p:nvSpPr>
        <p:spPr>
          <a:xfrm>
            <a:off x="609600" y="1940720"/>
            <a:ext cx="685444" cy="369332"/>
          </a:xfrm>
          <a:prstGeom prst="rect">
            <a:avLst/>
          </a:prstGeom>
          <a:noFill/>
        </p:spPr>
        <p:txBody>
          <a:bodyPr wrap="none" rtlCol="0">
            <a:spAutoFit/>
          </a:bodyPr>
          <a:lstStyle/>
          <a:p>
            <a:r>
              <a:rPr lang="en-US" b="1" dirty="0"/>
              <a:t>Press</a:t>
            </a:r>
          </a:p>
        </p:txBody>
      </p:sp>
      <p:sp>
        <p:nvSpPr>
          <p:cNvPr id="18" name="Arrow: Right 17"/>
          <p:cNvSpPr/>
          <p:nvPr/>
        </p:nvSpPr>
        <p:spPr>
          <a:xfrm>
            <a:off x="1219200" y="2028825"/>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7141029" y="1219201"/>
            <a:ext cx="4811486" cy="830997"/>
          </a:xfrm>
          <a:prstGeom prst="rect">
            <a:avLst/>
          </a:prstGeom>
          <a:noFill/>
        </p:spPr>
        <p:txBody>
          <a:bodyPr wrap="square" rtlCol="0">
            <a:spAutoFit/>
          </a:bodyPr>
          <a:lstStyle/>
          <a:p>
            <a:r>
              <a:rPr lang="en-US" sz="1600" dirty="0">
                <a:hlinkClick r:id="rId4"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p:txBody>
      </p:sp>
      <p:sp>
        <p:nvSpPr>
          <p:cNvPr id="21" name="TextBox 20"/>
          <p:cNvSpPr txBox="1"/>
          <p:nvPr/>
        </p:nvSpPr>
        <p:spPr>
          <a:xfrm>
            <a:off x="7086600" y="1981200"/>
            <a:ext cx="4953000" cy="3293209"/>
          </a:xfrm>
          <a:prstGeom prst="rect">
            <a:avLst/>
          </a:prstGeom>
          <a:noFill/>
        </p:spPr>
        <p:txBody>
          <a:bodyPr wrap="square" rtlCol="0">
            <a:spAutoFit/>
          </a:bodyPr>
          <a:lstStyle/>
          <a:p>
            <a:r>
              <a:rPr lang="en-US" sz="1600" dirty="0"/>
              <a:t>Why Quick Setup?</a:t>
            </a:r>
          </a:p>
          <a:p>
            <a:pPr marL="285750" indent="-285750">
              <a:buFont typeface="Arial" panose="020B0604020202020204" pitchFamily="34" charset="0"/>
              <a:buChar char="•"/>
            </a:pPr>
            <a:r>
              <a:rPr lang="en-US" sz="1600" dirty="0"/>
              <a:t>If you have already setup your System Settings</a:t>
            </a:r>
          </a:p>
          <a:p>
            <a:pPr marL="742950" lvl="1" indent="-285750">
              <a:buFont typeface="Arial" panose="020B0604020202020204" pitchFamily="34" charset="0"/>
              <a:buChar char="•"/>
            </a:pPr>
            <a:r>
              <a:rPr lang="en-US" sz="1600" dirty="0"/>
              <a:t>Feet/meters</a:t>
            </a:r>
          </a:p>
          <a:p>
            <a:pPr marL="742950" lvl="1" indent="-285750">
              <a:buFont typeface="Arial" panose="020B0604020202020204" pitchFamily="34" charset="0"/>
              <a:buChar char="•"/>
            </a:pPr>
            <a:r>
              <a:rPr lang="en-US" sz="1600" dirty="0"/>
              <a:t>Plot axis preferences</a:t>
            </a:r>
          </a:p>
          <a:p>
            <a:pPr marL="742950" lvl="1" indent="-285750">
              <a:buFont typeface="Arial" panose="020B0604020202020204" pitchFamily="34" charset="0"/>
              <a:buChar char="•"/>
            </a:pPr>
            <a:r>
              <a:rPr lang="en-US" sz="1600" dirty="0"/>
              <a:t>Audio settings</a:t>
            </a:r>
          </a:p>
          <a:p>
            <a:pPr marL="285750" indent="-285750">
              <a:buFont typeface="Arial" panose="020B0604020202020204" pitchFamily="34" charset="0"/>
              <a:buChar char="•"/>
            </a:pPr>
            <a:r>
              <a:rPr lang="en-US" sz="1600" dirty="0"/>
              <a:t>And, you have already defined your Project Settings</a:t>
            </a:r>
          </a:p>
          <a:p>
            <a:pPr marL="742950" lvl="1" indent="-285750">
              <a:buFont typeface="Arial" panose="020B0604020202020204" pitchFamily="34" charset="0"/>
              <a:buChar char="•"/>
            </a:pPr>
            <a:r>
              <a:rPr lang="en-US" sz="1600" dirty="0"/>
              <a:t>Site</a:t>
            </a:r>
          </a:p>
          <a:p>
            <a:pPr marL="742950" lvl="1" indent="-285750">
              <a:buFont typeface="Arial" panose="020B0604020202020204" pitchFamily="34" charset="0"/>
              <a:buChar char="•"/>
            </a:pPr>
            <a:r>
              <a:rPr lang="en-US" sz="1600" dirty="0"/>
              <a:t>User</a:t>
            </a:r>
          </a:p>
          <a:p>
            <a:pPr marL="742950" lvl="1" indent="-285750">
              <a:buFont typeface="Arial" panose="020B0604020202020204" pitchFamily="34" charset="0"/>
              <a:buChar char="•"/>
            </a:pPr>
            <a:r>
              <a:rPr lang="en-US" sz="1600" dirty="0"/>
              <a:t>Cable, connector, shield</a:t>
            </a:r>
          </a:p>
          <a:p>
            <a:pPr marL="285750" indent="-285750">
              <a:buFont typeface="Arial" panose="020B0604020202020204" pitchFamily="34" charset="0"/>
              <a:buChar char="•"/>
            </a:pPr>
            <a:r>
              <a:rPr lang="en-US" sz="1600" dirty="0"/>
              <a:t>Then just go to Quick Setup, select the test standard (here), and hit </a:t>
            </a:r>
            <a:r>
              <a:rPr lang="en-US" sz="1600" dirty="0" err="1"/>
              <a:t>Autotest</a:t>
            </a:r>
            <a:endParaRPr lang="en-US" sz="1600" dirty="0"/>
          </a:p>
          <a:p>
            <a:pPr marL="285750" indent="-285750">
              <a:buFont typeface="Arial" panose="020B0604020202020204" pitchFamily="34" charset="0"/>
              <a:buChar char="•"/>
            </a:pPr>
            <a:r>
              <a:rPr lang="en-US" sz="1600" dirty="0"/>
              <a:t>This is a super fast way to get certification testing started fast</a:t>
            </a:r>
          </a:p>
        </p:txBody>
      </p:sp>
    </p:spTree>
    <p:extLst>
      <p:ext uri="{BB962C8B-B14F-4D97-AF65-F5344CB8AC3E}">
        <p14:creationId xmlns:p14="http://schemas.microsoft.com/office/powerpoint/2010/main" val="32245165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1884371" y="1821229"/>
            <a:ext cx="1200867" cy="2037030"/>
          </a:xfrm>
          <a:prstGeom prst="rect">
            <a:avLst/>
          </a:prstGeom>
        </p:spPr>
      </p:pic>
      <p:sp>
        <p:nvSpPr>
          <p:cNvPr id="15" name="TextBox 14"/>
          <p:cNvSpPr txBox="1"/>
          <p:nvPr/>
        </p:nvSpPr>
        <p:spPr>
          <a:xfrm>
            <a:off x="7848600" y="2362200"/>
            <a:ext cx="4033520" cy="400110"/>
          </a:xfrm>
          <a:prstGeom prst="rect">
            <a:avLst/>
          </a:prstGeom>
          <a:noFill/>
        </p:spPr>
        <p:txBody>
          <a:bodyPr wrap="square" rtlCol="0">
            <a:spAutoFit/>
          </a:bodyPr>
          <a:lstStyle/>
          <a:p>
            <a:r>
              <a:rPr lang="en-US" sz="2000" b="1" dirty="0"/>
              <a:t>Select CAT 6A standard </a:t>
            </a:r>
          </a:p>
        </p:txBody>
      </p:sp>
      <p:sp>
        <p:nvSpPr>
          <p:cNvPr id="16" name="Rectangle 15">
            <a:hlinkClick r:id="" action="ppaction://hlinkshowjump?jump=nextslide"/>
            <a:hlinkHover r:id="" action="ppaction://noaction" highlightClick="1"/>
          </p:cNvPr>
          <p:cNvSpPr/>
          <p:nvPr/>
        </p:nvSpPr>
        <p:spPr>
          <a:xfrm>
            <a:off x="1952116" y="2330946"/>
            <a:ext cx="1081979" cy="156411"/>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352800" y="457200"/>
            <a:ext cx="1310359" cy="369332"/>
          </a:xfrm>
          <a:prstGeom prst="rect">
            <a:avLst/>
          </a:prstGeom>
          <a:noFill/>
        </p:spPr>
        <p:txBody>
          <a:bodyPr wrap="none" rtlCol="0">
            <a:spAutoFit/>
          </a:bodyPr>
          <a:lstStyle/>
          <a:p>
            <a:r>
              <a:rPr lang="en-US" dirty="0"/>
              <a:t>Quick Setup</a:t>
            </a:r>
          </a:p>
        </p:txBody>
      </p:sp>
      <p:sp>
        <p:nvSpPr>
          <p:cNvPr id="11" name="Arrow: Right 10"/>
          <p:cNvSpPr/>
          <p:nvPr/>
        </p:nvSpPr>
        <p:spPr>
          <a:xfrm>
            <a:off x="1343025" y="22860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3781" y="2201333"/>
            <a:ext cx="685444" cy="369332"/>
          </a:xfrm>
          <a:prstGeom prst="rect">
            <a:avLst/>
          </a:prstGeom>
        </p:spPr>
        <p:txBody>
          <a:bodyPr wrap="none">
            <a:spAutoFit/>
          </a:bodyPr>
          <a:lstStyle/>
          <a:p>
            <a:r>
              <a:rPr lang="en-US" b="1" dirty="0"/>
              <a:t>Press</a:t>
            </a:r>
            <a:endParaRPr lang="en-US" dirty="0"/>
          </a:p>
        </p:txBody>
      </p:sp>
      <p:sp>
        <p:nvSpPr>
          <p:cNvPr id="18" name="TextBox 17"/>
          <p:cNvSpPr txBox="1"/>
          <p:nvPr/>
        </p:nvSpPr>
        <p:spPr>
          <a:xfrm>
            <a:off x="7141029" y="1219201"/>
            <a:ext cx="4811486" cy="830997"/>
          </a:xfrm>
          <a:prstGeom prst="rect">
            <a:avLst/>
          </a:prstGeom>
          <a:noFill/>
        </p:spPr>
        <p:txBody>
          <a:bodyPr wrap="square" rtlCol="0">
            <a:spAutoFit/>
          </a:bodyPr>
          <a:lstStyle/>
          <a:p>
            <a:r>
              <a:rPr lang="en-US" sz="1600" dirty="0">
                <a:hlinkClick r:id="rId4"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p:txBody>
      </p:sp>
    </p:spTree>
    <p:extLst>
      <p:ext uri="{BB962C8B-B14F-4D97-AF65-F5344CB8AC3E}">
        <p14:creationId xmlns:p14="http://schemas.microsoft.com/office/powerpoint/2010/main" val="12228517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3352800" y="457200"/>
            <a:ext cx="1310359" cy="369332"/>
          </a:xfrm>
          <a:prstGeom prst="rect">
            <a:avLst/>
          </a:prstGeom>
          <a:noFill/>
        </p:spPr>
        <p:txBody>
          <a:bodyPr wrap="none" rtlCol="0">
            <a:spAutoFit/>
          </a:bodyPr>
          <a:lstStyle/>
          <a:p>
            <a:r>
              <a:rPr lang="en-US" dirty="0"/>
              <a:t>Quick Setup</a:t>
            </a:r>
          </a:p>
        </p:txBody>
      </p:sp>
      <p:sp>
        <p:nvSpPr>
          <p:cNvPr id="3" name="TextBox 2"/>
          <p:cNvSpPr txBox="1"/>
          <p:nvPr/>
        </p:nvSpPr>
        <p:spPr>
          <a:xfrm>
            <a:off x="7467600" y="2057400"/>
            <a:ext cx="3429000" cy="2308324"/>
          </a:xfrm>
          <a:prstGeom prst="rect">
            <a:avLst/>
          </a:prstGeom>
          <a:noFill/>
        </p:spPr>
        <p:txBody>
          <a:bodyPr wrap="square" rtlCol="0">
            <a:spAutoFit/>
          </a:bodyPr>
          <a:lstStyle/>
          <a:p>
            <a:r>
              <a:rPr lang="en-US" dirty="0"/>
              <a:t>That’s it!</a:t>
            </a:r>
          </a:p>
          <a:p>
            <a:endParaRPr lang="en-US" dirty="0"/>
          </a:p>
          <a:p>
            <a:r>
              <a:rPr lang="en-US" dirty="0"/>
              <a:t>Setup is that fast, and now you’re ready to press </a:t>
            </a:r>
            <a:r>
              <a:rPr lang="en-US" dirty="0" err="1"/>
              <a:t>Autotest</a:t>
            </a:r>
            <a:endParaRPr lang="en-US" dirty="0"/>
          </a:p>
          <a:p>
            <a:endParaRPr lang="en-US" dirty="0"/>
          </a:p>
          <a:p>
            <a:endParaRPr lang="en-US" dirty="0"/>
          </a:p>
          <a:p>
            <a:r>
              <a:rPr lang="en-US" b="1" dirty="0"/>
              <a:t>Press</a:t>
            </a:r>
            <a:r>
              <a:rPr lang="en-US" dirty="0"/>
              <a:t> </a:t>
            </a:r>
            <a:r>
              <a:rPr lang="en-US" dirty="0" err="1"/>
              <a:t>Autotest</a:t>
            </a:r>
            <a:r>
              <a:rPr lang="en-US" dirty="0"/>
              <a:t> </a:t>
            </a:r>
            <a:r>
              <a:rPr lang="en-US" b="1" dirty="0"/>
              <a:t>or click next </a:t>
            </a:r>
            <a:r>
              <a:rPr lang="en-US" dirty="0"/>
              <a:t>to move on to Test Settings</a:t>
            </a:r>
          </a:p>
        </p:txBody>
      </p:sp>
      <p:pic>
        <p:nvPicPr>
          <p:cNvPr id="5" name="Picture 4"/>
          <p:cNvPicPr>
            <a:picLocks noChangeAspect="1"/>
          </p:cNvPicPr>
          <p:nvPr/>
        </p:nvPicPr>
        <p:blipFill>
          <a:blip r:embed="rId3"/>
          <a:stretch>
            <a:fillRect/>
          </a:stretch>
        </p:blipFill>
        <p:spPr>
          <a:xfrm>
            <a:off x="1889121" y="1828800"/>
            <a:ext cx="1193525" cy="2053041"/>
          </a:xfrm>
          <a:prstGeom prst="rect">
            <a:avLst/>
          </a:prstGeom>
        </p:spPr>
      </p:pic>
      <p:sp>
        <p:nvSpPr>
          <p:cNvPr id="14" name="Rectangle 13">
            <a:hlinkClick r:id="rId4" action="ppaction://hlinksldjump"/>
            <a:hlinkHover r:id="" action="ppaction://noaction" highlightClick="1"/>
          </p:cNvPr>
          <p:cNvSpPr/>
          <p:nvPr/>
        </p:nvSpPr>
        <p:spPr>
          <a:xfrm>
            <a:off x="1877007" y="3904862"/>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p:cNvSpPr/>
          <p:nvPr/>
        </p:nvSpPr>
        <p:spPr>
          <a:xfrm>
            <a:off x="1295400" y="39624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86156" y="3877733"/>
            <a:ext cx="685444" cy="369332"/>
          </a:xfrm>
          <a:prstGeom prst="rect">
            <a:avLst/>
          </a:prstGeom>
        </p:spPr>
        <p:txBody>
          <a:bodyPr wrap="none">
            <a:spAutoFit/>
          </a:bodyPr>
          <a:lstStyle/>
          <a:p>
            <a:r>
              <a:rPr lang="en-US" b="1" dirty="0"/>
              <a:t>Press</a:t>
            </a:r>
            <a:endParaRPr lang="en-US" dirty="0"/>
          </a:p>
        </p:txBody>
      </p:sp>
      <p:sp>
        <p:nvSpPr>
          <p:cNvPr id="18" name="TextBox 17"/>
          <p:cNvSpPr txBox="1"/>
          <p:nvPr/>
        </p:nvSpPr>
        <p:spPr>
          <a:xfrm>
            <a:off x="7141029" y="1219201"/>
            <a:ext cx="4811486" cy="830997"/>
          </a:xfrm>
          <a:prstGeom prst="rect">
            <a:avLst/>
          </a:prstGeom>
          <a:noFill/>
        </p:spPr>
        <p:txBody>
          <a:bodyPr wrap="square" rtlCol="0">
            <a:spAutoFit/>
          </a:bodyPr>
          <a:lstStyle/>
          <a:p>
            <a:r>
              <a:rPr lang="en-US" sz="1600" dirty="0">
                <a:hlinkClick r:id="rId5"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p:txBody>
      </p:sp>
      <p:pic>
        <p:nvPicPr>
          <p:cNvPr id="21" name="Picture 20">
            <a:hlinkClick r:id="rId6" action="ppaction://hlinksldjump"/>
            <a:hlinkHover r:id="" action="ppaction://noaction" highlightClick="1"/>
          </p:cNvPr>
          <p:cNvPicPr>
            <a:picLocks noChangeAspect="1"/>
          </p:cNvPicPr>
          <p:nvPr/>
        </p:nvPicPr>
        <p:blipFill>
          <a:blip r:embed="rId7"/>
          <a:stretch>
            <a:fillRect/>
          </a:stretch>
        </p:blipFill>
        <p:spPr>
          <a:xfrm>
            <a:off x="10668000" y="3886200"/>
            <a:ext cx="780489" cy="348022"/>
          </a:xfrm>
          <a:prstGeom prst="rect">
            <a:avLst/>
          </a:prstGeom>
        </p:spPr>
      </p:pic>
    </p:spTree>
    <p:extLst>
      <p:ext uri="{BB962C8B-B14F-4D97-AF65-F5344CB8AC3E}">
        <p14:creationId xmlns:p14="http://schemas.microsoft.com/office/powerpoint/2010/main" val="476889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
          <a:stretch>
            <a:fillRect/>
          </a:stretch>
        </p:blipFill>
        <p:spPr>
          <a:xfrm>
            <a:off x="1875453" y="1828482"/>
            <a:ext cx="1222311" cy="2038751"/>
          </a:xfrm>
          <a:prstGeom prst="rect">
            <a:avLst/>
          </a:prstGeom>
        </p:spPr>
      </p:pic>
      <p:pic>
        <p:nvPicPr>
          <p:cNvPr id="5" name="Picture 4"/>
          <p:cNvPicPr>
            <a:picLocks noChangeAspect="1"/>
          </p:cNvPicPr>
          <p:nvPr/>
        </p:nvPicPr>
        <p:blipFill>
          <a:blip r:embed="rId3"/>
          <a:stretch>
            <a:fillRect/>
          </a:stretch>
        </p:blipFill>
        <p:spPr>
          <a:xfrm>
            <a:off x="4842296" y="1833272"/>
            <a:ext cx="1216527" cy="2076256"/>
          </a:xfrm>
          <a:prstGeom prst="rect">
            <a:avLst/>
          </a:prstGeom>
        </p:spPr>
      </p:pic>
      <p:sp>
        <p:nvSpPr>
          <p:cNvPr id="4" name="Rectangle 3"/>
          <p:cNvSpPr/>
          <p:nvPr/>
        </p:nvSpPr>
        <p:spPr>
          <a:xfrm>
            <a:off x="8458200" y="4267200"/>
            <a:ext cx="1866124" cy="369332"/>
          </a:xfrm>
          <a:prstGeom prst="rect">
            <a:avLst/>
          </a:prstGeom>
        </p:spPr>
        <p:txBody>
          <a:bodyPr wrap="square">
            <a:spAutoFit/>
          </a:bodyPr>
          <a:lstStyle/>
          <a:p>
            <a:r>
              <a:rPr lang="en-US" dirty="0"/>
              <a:t>Performing test…</a:t>
            </a:r>
          </a:p>
        </p:txBody>
      </p:sp>
      <p:pic>
        <p:nvPicPr>
          <p:cNvPr id="2" name="Picture 1"/>
          <p:cNvPicPr>
            <a:picLocks noChangeAspect="1"/>
          </p:cNvPicPr>
          <p:nvPr/>
        </p:nvPicPr>
        <p:blipFill>
          <a:blip r:embed="rId4"/>
          <a:stretch>
            <a:fillRect/>
          </a:stretch>
        </p:blipFill>
        <p:spPr>
          <a:xfrm>
            <a:off x="1875453" y="1823746"/>
            <a:ext cx="1212980" cy="2039127"/>
          </a:xfrm>
          <a:prstGeom prst="rect">
            <a:avLst/>
          </a:prstGeom>
        </p:spPr>
      </p:pic>
      <p:pic>
        <p:nvPicPr>
          <p:cNvPr id="6" name="Picture 5"/>
          <p:cNvPicPr>
            <a:picLocks noChangeAspect="1"/>
          </p:cNvPicPr>
          <p:nvPr/>
        </p:nvPicPr>
        <p:blipFill>
          <a:blip r:embed="rId5"/>
          <a:stretch>
            <a:fillRect/>
          </a:stretch>
        </p:blipFill>
        <p:spPr>
          <a:xfrm>
            <a:off x="4847059" y="1828703"/>
            <a:ext cx="1222541" cy="2071494"/>
          </a:xfrm>
          <a:prstGeom prst="rect">
            <a:avLst/>
          </a:prstGeom>
        </p:spPr>
      </p:pic>
      <p:cxnSp>
        <p:nvCxnSpPr>
          <p:cNvPr id="32" name="Straight Connector 31"/>
          <p:cNvCxnSpPr/>
          <p:nvPr/>
        </p:nvCxnSpPr>
        <p:spPr>
          <a:xfrm>
            <a:off x="2057400" y="2678289"/>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30" name="Straight Connector 29"/>
          <p:cNvCxnSpPr/>
          <p:nvPr/>
        </p:nvCxnSpPr>
        <p:spPr>
          <a:xfrm>
            <a:off x="2107259" y="2674526"/>
            <a:ext cx="2286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Straight Connector 32"/>
          <p:cNvCxnSpPr/>
          <p:nvPr/>
        </p:nvCxnSpPr>
        <p:spPr>
          <a:xfrm>
            <a:off x="5029200" y="2689578"/>
            <a:ext cx="838200" cy="0"/>
          </a:xfrm>
          <a:prstGeom prst="line">
            <a:avLst/>
          </a:prstGeom>
          <a:ln w="25400"/>
        </p:spPr>
        <p:style>
          <a:lnRef idx="3">
            <a:schemeClr val="accent3"/>
          </a:lnRef>
          <a:fillRef idx="0">
            <a:schemeClr val="accent3"/>
          </a:fillRef>
          <a:effectRef idx="2">
            <a:schemeClr val="accent3"/>
          </a:effectRef>
          <a:fontRef idx="minor">
            <a:schemeClr val="tx1"/>
          </a:fontRef>
        </p:style>
      </p:cxnSp>
      <p:cxnSp>
        <p:nvCxnSpPr>
          <p:cNvPr id="8" name="Straight Connector 7"/>
          <p:cNvCxnSpPr/>
          <p:nvPr/>
        </p:nvCxnSpPr>
        <p:spPr>
          <a:xfrm>
            <a:off x="5029200" y="2694993"/>
            <a:ext cx="228600" cy="0"/>
          </a:xfrm>
          <a:prstGeom prst="line">
            <a:avLst/>
          </a:prstGeom>
        </p:spPr>
        <p:style>
          <a:lnRef idx="3">
            <a:schemeClr val="accent1"/>
          </a:lnRef>
          <a:fillRef idx="0">
            <a:schemeClr val="accent1"/>
          </a:fillRef>
          <a:effectRef idx="2">
            <a:schemeClr val="accent1"/>
          </a:effectRef>
          <a:fontRef idx="minor">
            <a:schemeClr val="tx1"/>
          </a:fontRef>
        </p:style>
      </p:cxnSp>
      <p:pic>
        <p:nvPicPr>
          <p:cNvPr id="34" name="Picture 33"/>
          <p:cNvPicPr>
            <a:picLocks noChangeAspect="1"/>
          </p:cNvPicPr>
          <p:nvPr/>
        </p:nvPicPr>
        <p:blipFill>
          <a:blip r:embed="rId6"/>
          <a:stretch>
            <a:fillRect/>
          </a:stretch>
        </p:blipFill>
        <p:spPr>
          <a:xfrm>
            <a:off x="228600" y="152400"/>
            <a:ext cx="623888" cy="643283"/>
          </a:xfrm>
          <a:prstGeom prst="rect">
            <a:avLst/>
          </a:prstGeom>
        </p:spPr>
      </p:pic>
      <p:sp>
        <p:nvSpPr>
          <p:cNvPr id="16" name="TextBox 15"/>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spTree>
    <p:extLst>
      <p:ext uri="{BB962C8B-B14F-4D97-AF65-F5344CB8AC3E}">
        <p14:creationId xmlns:p14="http://schemas.microsoft.com/office/powerpoint/2010/main" val="4012873932"/>
      </p:ext>
    </p:extLst>
  </p:cSld>
  <p:clrMapOvr>
    <a:masterClrMapping/>
  </p:clrMapOvr>
  <mc:AlternateContent xmlns:mc="http://schemas.openxmlformats.org/markup-compatibility/2006" xmlns:p14="http://schemas.microsoft.com/office/powerpoint/2010/main">
    <mc:Choice Requires="p14">
      <p:transition spd="slow" p14:dur="2000" advClick="0" advTm="8500"/>
    </mc:Choice>
    <mc:Fallback xmlns="">
      <p:transition spd="slow" advClick="0" advTm="8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ccel="50000" decel="50000" autoRev="1" fill="hold" nodeType="afterEffect">
                                  <p:stCondLst>
                                    <p:cond delay="0"/>
                                  </p:stCondLst>
                                  <p:childTnLst>
                                    <p:animMotion origin="layout" path="M 2.40693E-17 1.11111E-6 L 0.04375 1.11111E-6 " pathEditMode="relative" rAng="0" ptsTypes="AA">
                                      <p:cBhvr>
                                        <p:cTn id="6" dur="2000" fill="hold"/>
                                        <p:tgtEl>
                                          <p:spTgt spid="30"/>
                                        </p:tgtEl>
                                        <p:attrNameLst>
                                          <p:attrName>ppt_x</p:attrName>
                                          <p:attrName>ppt_y</p:attrName>
                                        </p:attrNameLst>
                                      </p:cBhvr>
                                      <p:rCtr x="2187" y="0"/>
                                    </p:animMotion>
                                  </p:childTnLst>
                                </p:cTn>
                              </p:par>
                              <p:par>
                                <p:cTn id="7" presetID="1" presetClass="entr" presetSubtype="0" fill="hold" nodeType="withEffect">
                                  <p:stCondLst>
                                    <p:cond delay="1000"/>
                                  </p:stCondLst>
                                  <p:childTnLst>
                                    <p:set>
                                      <p:cBhvr>
                                        <p:cTn id="8" dur="1" fill="hold">
                                          <p:stCondLst>
                                            <p:cond delay="0"/>
                                          </p:stCondLst>
                                        </p:cTn>
                                        <p:tgtEl>
                                          <p:spTgt spid="6"/>
                                        </p:tgtEl>
                                        <p:attrNameLst>
                                          <p:attrName>style.visibility</p:attrName>
                                        </p:attrNameLst>
                                      </p:cBhvr>
                                      <p:to>
                                        <p:strVal val="visible"/>
                                      </p:to>
                                    </p:set>
                                  </p:childTnLst>
                                </p:cTn>
                              </p:par>
                              <p:par>
                                <p:cTn id="9" presetID="42" presetClass="path" presetSubtype="0" repeatCount="indefinite" accel="50000" decel="50000" autoRev="1" fill="hold" nodeType="withEffect">
                                  <p:stCondLst>
                                    <p:cond delay="1500"/>
                                  </p:stCondLst>
                                  <p:childTnLst>
                                    <p:animMotion origin="layout" path="M 0.00313 -0.00093 L 0.04688 -0.00093 " pathEditMode="relative" rAng="0" ptsTypes="AA">
                                      <p:cBhvr>
                                        <p:cTn id="10" dur="2000" fill="hold"/>
                                        <p:tgtEl>
                                          <p:spTgt spid="8"/>
                                        </p:tgtEl>
                                        <p:attrNameLst>
                                          <p:attrName>ppt_x</p:attrName>
                                          <p:attrName>ppt_y</p:attrName>
                                        </p:attrNameLst>
                                      </p:cBhvr>
                                      <p:rCtr x="2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1905557" y="3900235"/>
            <a:ext cx="277806" cy="270549"/>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228600" y="152400"/>
            <a:ext cx="623888" cy="643283"/>
          </a:xfrm>
          <a:prstGeom prst="rect">
            <a:avLst/>
          </a:prstGeom>
        </p:spPr>
      </p:pic>
      <p:sp>
        <p:nvSpPr>
          <p:cNvPr id="21" name="TextBox 20"/>
          <p:cNvSpPr txBox="1"/>
          <p:nvPr/>
        </p:nvSpPr>
        <p:spPr>
          <a:xfrm>
            <a:off x="5105400" y="4323282"/>
            <a:ext cx="587020" cy="276999"/>
          </a:xfrm>
          <a:prstGeom prst="rect">
            <a:avLst/>
          </a:prstGeom>
          <a:noFill/>
        </p:spPr>
        <p:txBody>
          <a:bodyPr wrap="none" rtlCol="0">
            <a:spAutoFit/>
          </a:bodyPr>
          <a:lstStyle/>
          <a:p>
            <a:r>
              <a:rPr lang="en-US" sz="1200" b="1" dirty="0"/>
              <a:t>0.00m</a:t>
            </a:r>
          </a:p>
        </p:txBody>
      </p:sp>
      <p:pic>
        <p:nvPicPr>
          <p:cNvPr id="24" name="Picture 23"/>
          <p:cNvPicPr>
            <a:picLocks noChangeAspect="1"/>
          </p:cNvPicPr>
          <p:nvPr/>
        </p:nvPicPr>
        <p:blipFill>
          <a:blip r:embed="rId3"/>
          <a:stretch>
            <a:fillRect/>
          </a:stretch>
        </p:blipFill>
        <p:spPr>
          <a:xfrm>
            <a:off x="4800600" y="1828801"/>
            <a:ext cx="1258805" cy="2057399"/>
          </a:xfrm>
          <a:prstGeom prst="rect">
            <a:avLst/>
          </a:prstGeom>
        </p:spPr>
      </p:pic>
      <p:pic>
        <p:nvPicPr>
          <p:cNvPr id="26" name="Picture 25"/>
          <p:cNvPicPr>
            <a:picLocks noChangeAspect="1"/>
          </p:cNvPicPr>
          <p:nvPr/>
        </p:nvPicPr>
        <p:blipFill>
          <a:blip r:embed="rId4"/>
          <a:stretch>
            <a:fillRect/>
          </a:stretch>
        </p:blipFill>
        <p:spPr>
          <a:xfrm>
            <a:off x="1895168" y="1818968"/>
            <a:ext cx="1207864" cy="2057400"/>
          </a:xfrm>
          <a:prstGeom prst="rect">
            <a:avLst/>
          </a:prstGeom>
        </p:spPr>
      </p:pic>
      <p:sp>
        <p:nvSpPr>
          <p:cNvPr id="20" name="Rectangle 19"/>
          <p:cNvSpPr/>
          <p:nvPr/>
        </p:nvSpPr>
        <p:spPr>
          <a:xfrm>
            <a:off x="6781800" y="2895600"/>
            <a:ext cx="4648200" cy="923330"/>
          </a:xfrm>
          <a:prstGeom prst="rect">
            <a:avLst/>
          </a:prstGeom>
        </p:spPr>
        <p:txBody>
          <a:bodyPr wrap="square">
            <a:spAutoFit/>
          </a:bodyPr>
          <a:lstStyle/>
          <a:p>
            <a:r>
              <a:rPr lang="en-US" dirty="0"/>
              <a:t>	Pass!  </a:t>
            </a:r>
            <a:r>
              <a:rPr lang="en-US" dirty="0" err="1"/>
              <a:t>Autotest</a:t>
            </a:r>
            <a:r>
              <a:rPr lang="en-US" dirty="0"/>
              <a:t> is complete</a:t>
            </a:r>
          </a:p>
          <a:p>
            <a:endParaRPr lang="en-US" dirty="0"/>
          </a:p>
          <a:p>
            <a:endParaRPr lang="en-US" dirty="0"/>
          </a:p>
        </p:txBody>
      </p:sp>
      <p:pic>
        <p:nvPicPr>
          <p:cNvPr id="2" name="Picture 1"/>
          <p:cNvPicPr>
            <a:picLocks noChangeAspect="1"/>
          </p:cNvPicPr>
          <p:nvPr/>
        </p:nvPicPr>
        <p:blipFill>
          <a:blip r:embed="rId5"/>
          <a:stretch>
            <a:fillRect/>
          </a:stretch>
        </p:blipFill>
        <p:spPr>
          <a:xfrm>
            <a:off x="4800601" y="1828801"/>
            <a:ext cx="1295400" cy="2057400"/>
          </a:xfrm>
          <a:prstGeom prst="rect">
            <a:avLst/>
          </a:prstGeom>
        </p:spPr>
      </p:pic>
      <p:pic>
        <p:nvPicPr>
          <p:cNvPr id="3" name="Picture 2"/>
          <p:cNvPicPr>
            <a:picLocks noChangeAspect="1"/>
          </p:cNvPicPr>
          <p:nvPr/>
        </p:nvPicPr>
        <p:blipFill>
          <a:blip r:embed="rId6"/>
          <a:stretch>
            <a:fillRect/>
          </a:stretch>
        </p:blipFill>
        <p:spPr>
          <a:xfrm>
            <a:off x="1905000" y="1828801"/>
            <a:ext cx="1200975" cy="2057399"/>
          </a:xfrm>
          <a:prstGeom prst="rect">
            <a:avLst/>
          </a:prstGeom>
        </p:spPr>
      </p:pic>
      <p:pic>
        <p:nvPicPr>
          <p:cNvPr id="4" name="Picture 3"/>
          <p:cNvPicPr>
            <a:picLocks noChangeAspect="1"/>
          </p:cNvPicPr>
          <p:nvPr/>
        </p:nvPicPr>
        <p:blipFill>
          <a:blip r:embed="rId7"/>
          <a:stretch>
            <a:fillRect/>
          </a:stretch>
        </p:blipFill>
        <p:spPr>
          <a:xfrm>
            <a:off x="7086600" y="2789855"/>
            <a:ext cx="600075" cy="590550"/>
          </a:xfrm>
          <a:prstGeom prst="rect">
            <a:avLst/>
          </a:prstGeom>
        </p:spPr>
      </p:pic>
      <p:sp>
        <p:nvSpPr>
          <p:cNvPr id="18" name="TextBox 17"/>
          <p:cNvSpPr txBox="1"/>
          <p:nvPr/>
        </p:nvSpPr>
        <p:spPr>
          <a:xfrm>
            <a:off x="3429000" y="152400"/>
            <a:ext cx="990079" cy="369332"/>
          </a:xfrm>
          <a:prstGeom prst="rect">
            <a:avLst/>
          </a:prstGeom>
          <a:noFill/>
        </p:spPr>
        <p:txBody>
          <a:bodyPr wrap="none" rtlCol="0">
            <a:spAutoFit/>
          </a:bodyPr>
          <a:lstStyle/>
          <a:p>
            <a:r>
              <a:rPr lang="en-US" dirty="0" err="1"/>
              <a:t>Autotest</a:t>
            </a:r>
            <a:endParaRPr lang="en-US" dirty="0"/>
          </a:p>
        </p:txBody>
      </p:sp>
      <p:sp>
        <p:nvSpPr>
          <p:cNvPr id="6" name="TextBox 5"/>
          <p:cNvSpPr txBox="1"/>
          <p:nvPr/>
        </p:nvSpPr>
        <p:spPr>
          <a:xfrm>
            <a:off x="2594227" y="2138218"/>
            <a:ext cx="472245" cy="169277"/>
          </a:xfrm>
          <a:prstGeom prst="rect">
            <a:avLst/>
          </a:prstGeom>
          <a:solidFill>
            <a:schemeClr val="bg1"/>
          </a:solidFill>
        </p:spPr>
        <p:txBody>
          <a:bodyPr wrap="none" lIns="0" rtlCol="0">
            <a:spAutoFit/>
          </a:bodyPr>
          <a:lstStyle/>
          <a:p>
            <a:r>
              <a:rPr lang="en-US" sz="500" b="1" dirty="0"/>
              <a:t>6A Permanent</a:t>
            </a:r>
          </a:p>
        </p:txBody>
      </p:sp>
      <p:sp>
        <p:nvSpPr>
          <p:cNvPr id="22" name="TextBox 21"/>
          <p:cNvSpPr txBox="1"/>
          <p:nvPr/>
        </p:nvSpPr>
        <p:spPr>
          <a:xfrm>
            <a:off x="5543159" y="2133600"/>
            <a:ext cx="472245" cy="169277"/>
          </a:xfrm>
          <a:prstGeom prst="rect">
            <a:avLst/>
          </a:prstGeom>
          <a:solidFill>
            <a:schemeClr val="tx1"/>
          </a:solidFill>
        </p:spPr>
        <p:txBody>
          <a:bodyPr wrap="none" lIns="0" rtlCol="0">
            <a:spAutoFit/>
          </a:bodyPr>
          <a:lstStyle/>
          <a:p>
            <a:r>
              <a:rPr lang="en-US" sz="500" b="1" dirty="0">
                <a:solidFill>
                  <a:schemeClr val="bg1"/>
                </a:solidFill>
              </a:rPr>
              <a:t>6A Permanent</a:t>
            </a:r>
          </a:p>
        </p:txBody>
      </p:sp>
      <p:pic>
        <p:nvPicPr>
          <p:cNvPr id="23" name="Picture 22">
            <a:hlinkClick r:id="" action="ppaction://hlinkshowjump?jump=nextslide"/>
            <a:hlinkHover r:id="" action="ppaction://noaction" highlightClick="1"/>
          </p:cNvPr>
          <p:cNvPicPr>
            <a:picLocks noChangeAspect="1"/>
          </p:cNvPicPr>
          <p:nvPr/>
        </p:nvPicPr>
        <p:blipFill>
          <a:blip r:embed="rId8"/>
          <a:stretch>
            <a:fillRect/>
          </a:stretch>
        </p:blipFill>
        <p:spPr>
          <a:xfrm>
            <a:off x="11049000" y="3842978"/>
            <a:ext cx="780489" cy="348022"/>
          </a:xfrm>
          <a:prstGeom prst="rect">
            <a:avLst/>
          </a:prstGeom>
        </p:spPr>
      </p:pic>
    </p:spTree>
    <p:extLst>
      <p:ext uri="{BB962C8B-B14F-4D97-AF65-F5344CB8AC3E}">
        <p14:creationId xmlns:p14="http://schemas.microsoft.com/office/powerpoint/2010/main" val="19835188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1029" y="1219201"/>
            <a:ext cx="4811486" cy="1323439"/>
          </a:xfrm>
          <a:prstGeom prst="rect">
            <a:avLst/>
          </a:prstGeom>
          <a:noFill/>
        </p:spPr>
        <p:txBody>
          <a:bodyPr wrap="square" rtlCol="0">
            <a:spAutoFit/>
          </a:bodyPr>
          <a:lstStyle/>
          <a:p>
            <a:r>
              <a:rPr lang="en-US" sz="1600" dirty="0">
                <a:hlinkClick r:id="rId2"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p:txBody>
      </p:sp>
      <p:pic>
        <p:nvPicPr>
          <p:cNvPr id="5" name="Picture 4"/>
          <p:cNvPicPr>
            <a:picLocks noChangeAspect="1"/>
          </p:cNvPicPr>
          <p:nvPr/>
        </p:nvPicPr>
        <p:blipFill>
          <a:blip r:embed="rId3"/>
          <a:stretch>
            <a:fillRect/>
          </a:stretch>
        </p:blipFill>
        <p:spPr>
          <a:xfrm>
            <a:off x="1874982" y="1819564"/>
            <a:ext cx="1219200" cy="2035558"/>
          </a:xfrm>
          <a:prstGeom prst="rect">
            <a:avLst/>
          </a:prstGeom>
        </p:spPr>
      </p:pic>
      <p:pic>
        <p:nvPicPr>
          <p:cNvPr id="6" name="Picture 5"/>
          <p:cNvPicPr>
            <a:picLocks noChangeAspect="1"/>
          </p:cNvPicPr>
          <p:nvPr/>
        </p:nvPicPr>
        <p:blipFill>
          <a:blip r:embed="rId4"/>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5"/>
          <a:stretch>
            <a:fillRect/>
          </a:stretch>
        </p:blipFill>
        <p:spPr>
          <a:xfrm>
            <a:off x="152400" y="152400"/>
            <a:ext cx="609600" cy="701879"/>
          </a:xfrm>
          <a:prstGeom prst="rect">
            <a:avLst/>
          </a:prstGeom>
        </p:spPr>
      </p:pic>
      <p:sp>
        <p:nvSpPr>
          <p:cNvPr id="15" name="TextBox 14"/>
          <p:cNvSpPr txBox="1"/>
          <p:nvPr/>
        </p:nvSpPr>
        <p:spPr>
          <a:xfrm>
            <a:off x="609600" y="2590800"/>
            <a:ext cx="685444" cy="369332"/>
          </a:xfrm>
          <a:prstGeom prst="rect">
            <a:avLst/>
          </a:prstGeom>
          <a:noFill/>
        </p:spPr>
        <p:txBody>
          <a:bodyPr wrap="none" rtlCol="0">
            <a:spAutoFit/>
          </a:bodyPr>
          <a:lstStyle/>
          <a:p>
            <a:r>
              <a:rPr lang="en-US" b="1" dirty="0"/>
              <a:t>Press</a:t>
            </a:r>
          </a:p>
        </p:txBody>
      </p:sp>
      <p:sp>
        <p:nvSpPr>
          <p:cNvPr id="26" name="Arrow: Right 25"/>
          <p:cNvSpPr/>
          <p:nvPr/>
        </p:nvSpPr>
        <p:spPr>
          <a:xfrm>
            <a:off x="1219200" y="26670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6934200" y="2590800"/>
            <a:ext cx="4648200" cy="3170099"/>
          </a:xfrm>
          <a:prstGeom prst="rect">
            <a:avLst/>
          </a:prstGeom>
          <a:noFill/>
        </p:spPr>
        <p:txBody>
          <a:bodyPr wrap="square" rtlCol="0">
            <a:spAutoFit/>
          </a:bodyPr>
          <a:lstStyle/>
          <a:p>
            <a:r>
              <a:rPr lang="en-US" sz="1400" dirty="0"/>
              <a:t>Why Test Settings?</a:t>
            </a:r>
          </a:p>
          <a:p>
            <a:pPr marL="342900" indent="-342900">
              <a:buFont typeface="Arial" panose="020B0604020202020204" pitchFamily="34" charset="0"/>
              <a:buChar char="•"/>
            </a:pPr>
            <a:r>
              <a:rPr lang="en-US" sz="1400" dirty="0"/>
              <a:t>When you certify cables, you will be asked to certify the cable to a specific standard, or you are performing warranty work</a:t>
            </a:r>
          </a:p>
          <a:p>
            <a:pPr marL="342900" indent="-342900">
              <a:buFont typeface="Arial" panose="020B0604020202020204" pitchFamily="34" charset="0"/>
              <a:buChar char="•"/>
            </a:pPr>
            <a:r>
              <a:rPr lang="en-US" sz="1400" dirty="0"/>
              <a:t>Standards such as a TIA CAT 6 limit standard or an ISO limit standard can be selected here</a:t>
            </a:r>
          </a:p>
          <a:p>
            <a:pPr marL="342900" indent="-342900">
              <a:buFont typeface="Arial" panose="020B0604020202020204" pitchFamily="34" charset="0"/>
              <a:buChar char="•"/>
            </a:pPr>
            <a:r>
              <a:rPr lang="en-US" sz="1400" dirty="0"/>
              <a:t>It is likely you will access Test Settings before starting a job</a:t>
            </a:r>
          </a:p>
          <a:p>
            <a:pPr marL="342900" indent="-342900">
              <a:buFont typeface="Arial" panose="020B0604020202020204" pitchFamily="34" charset="0"/>
              <a:buChar char="•"/>
            </a:pPr>
            <a:r>
              <a:rPr lang="en-US" sz="1400" dirty="0"/>
              <a:t>You will access Test Settings before performing a “Set Reference” or “</a:t>
            </a:r>
            <a:r>
              <a:rPr lang="en-US" sz="1400" dirty="0" err="1"/>
              <a:t>Autotest</a:t>
            </a:r>
            <a:r>
              <a:rPr lang="en-US" sz="1400" dirty="0"/>
              <a:t>”</a:t>
            </a:r>
          </a:p>
          <a:p>
            <a:pPr marL="342900" indent="-342900">
              <a:buFont typeface="Arial" panose="020B0604020202020204" pitchFamily="34" charset="0"/>
              <a:buChar char="•"/>
            </a:pPr>
            <a:r>
              <a:rPr lang="en-US" sz="1400" dirty="0"/>
              <a:t>Set Reference and </a:t>
            </a:r>
            <a:r>
              <a:rPr lang="en-US" sz="1400" dirty="0" err="1"/>
              <a:t>Autotest</a:t>
            </a:r>
            <a:r>
              <a:rPr lang="en-US" sz="1400" dirty="0"/>
              <a:t> are covered in the getting started guide from the main menu</a:t>
            </a:r>
          </a:p>
          <a:p>
            <a:pPr marL="342900" indent="-342900">
              <a:buFont typeface="Arial" panose="020B0604020202020204" pitchFamily="34" charset="0"/>
              <a:buChar char="•"/>
            </a:pPr>
            <a:endParaRPr lang="en-US" sz="1400" dirty="0"/>
          </a:p>
          <a:p>
            <a:r>
              <a:rPr lang="en-US" sz="1400" b="1" dirty="0"/>
              <a:t>	                 </a:t>
            </a:r>
            <a:r>
              <a:rPr lang="en-US" b="1" dirty="0"/>
              <a:t>Press Test Settings</a:t>
            </a:r>
            <a:endParaRPr lang="en-US" sz="1400" b="1" dirty="0"/>
          </a:p>
        </p:txBody>
      </p:sp>
      <p:sp>
        <p:nvSpPr>
          <p:cNvPr id="20" name="Rectangle 19">
            <a:hlinkClick r:id="" action="ppaction://hlinkshowjump?jump=nextslide"/>
            <a:hlinkHover r:id="" action="ppaction://noaction" highlightClick="1"/>
          </p:cNvPr>
          <p:cNvSpPr/>
          <p:nvPr/>
        </p:nvSpPr>
        <p:spPr>
          <a:xfrm>
            <a:off x="1873364" y="2362200"/>
            <a:ext cx="1209140" cy="7620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639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67600" y="2514600"/>
            <a:ext cx="4419600" cy="3139321"/>
          </a:xfrm>
          <a:prstGeom prst="rect">
            <a:avLst/>
          </a:prstGeom>
          <a:noFill/>
        </p:spPr>
        <p:txBody>
          <a:bodyPr wrap="square" rtlCol="0">
            <a:spAutoFit/>
          </a:bodyPr>
          <a:lstStyle/>
          <a:p>
            <a:r>
              <a:rPr lang="en-US" dirty="0"/>
              <a:t>From this screen, you can select the…</a:t>
            </a:r>
          </a:p>
          <a:p>
            <a:pPr marL="285750" indent="-285750">
              <a:buFont typeface="Arial" panose="020B0604020202020204" pitchFamily="34" charset="0"/>
              <a:buChar char="•"/>
            </a:pPr>
            <a:r>
              <a:rPr lang="en-US" dirty="0"/>
              <a:t>Test standard</a:t>
            </a:r>
          </a:p>
          <a:p>
            <a:pPr marL="285750" indent="-285750">
              <a:buFont typeface="Arial" panose="020B0604020202020204" pitchFamily="34" charset="0"/>
              <a:buChar char="•"/>
            </a:pPr>
            <a:r>
              <a:rPr lang="en-US" dirty="0"/>
              <a:t>Cable being tested</a:t>
            </a:r>
          </a:p>
          <a:p>
            <a:pPr marL="285750" indent="-285750">
              <a:buFont typeface="Arial" panose="020B0604020202020204" pitchFamily="34" charset="0"/>
              <a:buChar char="•"/>
            </a:pPr>
            <a:r>
              <a:rPr lang="en-US" dirty="0"/>
              <a:t>Cable manufacturer</a:t>
            </a:r>
          </a:p>
          <a:p>
            <a:pPr marL="285750" indent="-285750">
              <a:buFont typeface="Arial" panose="020B0604020202020204" pitchFamily="34" charset="0"/>
              <a:buChar char="•"/>
            </a:pPr>
            <a:r>
              <a:rPr lang="en-US" dirty="0"/>
              <a:t>Cable connector</a:t>
            </a:r>
          </a:p>
          <a:p>
            <a:pPr marL="285750" indent="-285750">
              <a:buFont typeface="Arial" panose="020B0604020202020204" pitchFamily="34" charset="0"/>
              <a:buChar char="•"/>
            </a:pPr>
            <a:endParaRPr lang="en-US" dirty="0"/>
          </a:p>
          <a:p>
            <a:r>
              <a:rPr lang="en-US" dirty="0"/>
              <a:t>Note: this is powerful because the NVP value is automatically loaded for you, and you will have a record of the cable manufacturer, cable type, and connector for future reference</a:t>
            </a:r>
          </a:p>
        </p:txBody>
      </p:sp>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pic>
        <p:nvPicPr>
          <p:cNvPr id="8" name="Picture 7"/>
          <p:cNvPicPr>
            <a:picLocks noChangeAspect="1"/>
          </p:cNvPicPr>
          <p:nvPr/>
        </p:nvPicPr>
        <p:blipFill>
          <a:blip r:embed="rId4"/>
          <a:stretch>
            <a:fillRect/>
          </a:stretch>
        </p:blipFill>
        <p:spPr>
          <a:xfrm>
            <a:off x="1875155" y="1814195"/>
            <a:ext cx="1226954" cy="2046605"/>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62200" y="152400"/>
            <a:ext cx="2946576" cy="369332"/>
          </a:xfrm>
          <a:prstGeom prst="rect">
            <a:avLst/>
          </a:prstGeom>
          <a:noFill/>
        </p:spPr>
        <p:txBody>
          <a:bodyPr wrap="none" rtlCol="0">
            <a:spAutoFit/>
          </a:bodyPr>
          <a:lstStyle/>
          <a:p>
            <a:r>
              <a:rPr lang="en-US" dirty="0"/>
              <a:t>Getting Started – Setup a test</a:t>
            </a:r>
          </a:p>
        </p:txBody>
      </p:sp>
      <p:sp>
        <p:nvSpPr>
          <p:cNvPr id="13" name="Rectangle 12">
            <a:hlinkClick r:id="" action="ppaction://hlinkshowjump?jump=nextslide"/>
            <a:hlinkHover r:id="" action="ppaction://noaction" highlightClick="1"/>
          </p:cNvPr>
          <p:cNvSpPr/>
          <p:nvPr/>
        </p:nvSpPr>
        <p:spPr>
          <a:xfrm>
            <a:off x="1880556" y="2057400"/>
            <a:ext cx="120914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p:cNvSpPr/>
          <p:nvPr/>
        </p:nvSpPr>
        <p:spPr>
          <a:xfrm>
            <a:off x="1295400" y="1981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86156" y="1896533"/>
            <a:ext cx="685444" cy="369332"/>
          </a:xfrm>
          <a:prstGeom prst="rect">
            <a:avLst/>
          </a:prstGeom>
        </p:spPr>
        <p:txBody>
          <a:bodyPr wrap="none">
            <a:spAutoFit/>
          </a:bodyPr>
          <a:lstStyle/>
          <a:p>
            <a:r>
              <a:rPr lang="en-US" b="1" dirty="0"/>
              <a:t>Press</a:t>
            </a:r>
            <a:endParaRPr lang="en-US" dirty="0"/>
          </a:p>
        </p:txBody>
      </p:sp>
      <p:sp>
        <p:nvSpPr>
          <p:cNvPr id="20" name="TextBox 19"/>
          <p:cNvSpPr txBox="1"/>
          <p:nvPr/>
        </p:nvSpPr>
        <p:spPr>
          <a:xfrm>
            <a:off x="7141029" y="1219201"/>
            <a:ext cx="4811486" cy="1323439"/>
          </a:xfrm>
          <a:prstGeom prst="rect">
            <a:avLst/>
          </a:prstGeom>
          <a:noFill/>
        </p:spPr>
        <p:txBody>
          <a:bodyPr wrap="square" rtlCol="0">
            <a:spAutoFit/>
          </a:bodyPr>
          <a:lstStyle/>
          <a:p>
            <a:r>
              <a:rPr lang="en-US" sz="1600" dirty="0">
                <a:hlinkClick r:id="rId5"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solidFill>
                  <a:prstClr val="black"/>
                </a:solidFill>
              </a:rPr>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p:txBody>
      </p:sp>
      <p:sp>
        <p:nvSpPr>
          <p:cNvPr id="21" name="TextBox 20"/>
          <p:cNvSpPr txBox="1"/>
          <p:nvPr/>
        </p:nvSpPr>
        <p:spPr>
          <a:xfrm>
            <a:off x="8458200" y="5715000"/>
            <a:ext cx="2057400" cy="400110"/>
          </a:xfrm>
          <a:prstGeom prst="rect">
            <a:avLst/>
          </a:prstGeom>
          <a:noFill/>
        </p:spPr>
        <p:txBody>
          <a:bodyPr wrap="square" rtlCol="0">
            <a:spAutoFit/>
          </a:bodyPr>
          <a:lstStyle/>
          <a:p>
            <a:r>
              <a:rPr lang="en-US" sz="2000" b="1" dirty="0"/>
              <a:t>Press Test Limit </a:t>
            </a:r>
          </a:p>
        </p:txBody>
      </p:sp>
    </p:spTree>
    <p:extLst>
      <p:ext uri="{BB962C8B-B14F-4D97-AF65-F5344CB8AC3E}">
        <p14:creationId xmlns:p14="http://schemas.microsoft.com/office/powerpoint/2010/main" val="37106551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sp>
        <p:nvSpPr>
          <p:cNvPr id="10" name="Rectangle: Rounded Corners 9"/>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362200" y="152400"/>
            <a:ext cx="2946576" cy="369332"/>
          </a:xfrm>
          <a:prstGeom prst="rect">
            <a:avLst/>
          </a:prstGeom>
          <a:noFill/>
        </p:spPr>
        <p:txBody>
          <a:bodyPr wrap="none" rtlCol="0">
            <a:spAutoFit/>
          </a:bodyPr>
          <a:lstStyle/>
          <a:p>
            <a:r>
              <a:rPr lang="en-US" dirty="0"/>
              <a:t>Getting Started – Setup a test</a:t>
            </a:r>
          </a:p>
        </p:txBody>
      </p:sp>
      <p:sp>
        <p:nvSpPr>
          <p:cNvPr id="13" name="Rectangle 12">
            <a:hlinkClick r:id="" action="ppaction://hlinkshowjump?jump=nextslide"/>
            <a:hlinkHover r:id="" action="ppaction://noaction" highlightClick="1"/>
          </p:cNvPr>
          <p:cNvSpPr/>
          <p:nvPr/>
        </p:nvSpPr>
        <p:spPr>
          <a:xfrm>
            <a:off x="1933722" y="2770488"/>
            <a:ext cx="980540" cy="14377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Right 13"/>
          <p:cNvSpPr/>
          <p:nvPr/>
        </p:nvSpPr>
        <p:spPr>
          <a:xfrm>
            <a:off x="1295400" y="2743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6156" y="2658533"/>
            <a:ext cx="685444" cy="369332"/>
          </a:xfrm>
          <a:prstGeom prst="rect">
            <a:avLst/>
          </a:prstGeom>
        </p:spPr>
        <p:txBody>
          <a:bodyPr wrap="none">
            <a:spAutoFit/>
          </a:bodyPr>
          <a:lstStyle/>
          <a:p>
            <a:r>
              <a:rPr lang="en-US" b="1" dirty="0"/>
              <a:t>Press</a:t>
            </a:r>
            <a:endParaRPr lang="en-US" dirty="0"/>
          </a:p>
        </p:txBody>
      </p:sp>
      <p:sp>
        <p:nvSpPr>
          <p:cNvPr id="3" name="TextBox 2"/>
          <p:cNvSpPr txBox="1"/>
          <p:nvPr/>
        </p:nvSpPr>
        <p:spPr>
          <a:xfrm>
            <a:off x="7315200" y="2819400"/>
            <a:ext cx="3733800" cy="1323439"/>
          </a:xfrm>
          <a:prstGeom prst="rect">
            <a:avLst/>
          </a:prstGeom>
          <a:noFill/>
        </p:spPr>
        <p:txBody>
          <a:bodyPr wrap="square" rtlCol="0">
            <a:spAutoFit/>
          </a:bodyPr>
          <a:lstStyle/>
          <a:p>
            <a:r>
              <a:rPr lang="en-US" sz="2000" dirty="0"/>
              <a:t>The local unit is now showing a list of limit standard categories</a:t>
            </a:r>
          </a:p>
          <a:p>
            <a:endParaRPr lang="en-US" sz="2000" dirty="0"/>
          </a:p>
          <a:p>
            <a:r>
              <a:rPr lang="en-US" sz="2000" b="1" dirty="0"/>
              <a:t>Press TIA</a:t>
            </a:r>
            <a:r>
              <a:rPr lang="en-US" sz="2000" dirty="0"/>
              <a:t> Standard</a:t>
            </a:r>
            <a:endParaRPr lang="en-US" sz="2000" b="1" dirty="0"/>
          </a:p>
        </p:txBody>
      </p:sp>
      <p:sp>
        <p:nvSpPr>
          <p:cNvPr id="16" name="TextBox 15"/>
          <p:cNvSpPr txBox="1"/>
          <p:nvPr/>
        </p:nvSpPr>
        <p:spPr>
          <a:xfrm>
            <a:off x="7141029" y="1219201"/>
            <a:ext cx="4811486" cy="1323439"/>
          </a:xfrm>
          <a:prstGeom prst="rect">
            <a:avLst/>
          </a:prstGeom>
          <a:noFill/>
        </p:spPr>
        <p:txBody>
          <a:bodyPr wrap="square" rtlCol="0">
            <a:spAutoFit/>
          </a:bodyPr>
          <a:lstStyle/>
          <a:p>
            <a:r>
              <a:rPr lang="en-US" sz="1600" dirty="0">
                <a:hlinkClick r:id="rId4"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solidFill>
                  <a:prstClr val="black"/>
                </a:solidFill>
              </a:rPr>
              <a:t>Select your test and go!</a:t>
            </a:r>
            <a:endParaRPr lang="en-US" sz="1600" dirty="0"/>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p:txBody>
      </p:sp>
    </p:spTree>
    <p:extLst>
      <p:ext uri="{BB962C8B-B14F-4D97-AF65-F5344CB8AC3E}">
        <p14:creationId xmlns:p14="http://schemas.microsoft.com/office/powerpoint/2010/main" val="14926811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9" name="Picture 8"/>
          <p:cNvPicPr>
            <a:picLocks noChangeAspect="1"/>
          </p:cNvPicPr>
          <p:nvPr/>
        </p:nvPicPr>
        <p:blipFill>
          <a:blip r:embed="rId3"/>
          <a:stretch>
            <a:fillRect/>
          </a:stretch>
        </p:blipFill>
        <p:spPr>
          <a:xfrm>
            <a:off x="1880553" y="1814830"/>
            <a:ext cx="1214438" cy="2056130"/>
          </a:xfrm>
          <a:prstGeom prst="rect">
            <a:avLst/>
          </a:prstGeom>
        </p:spPr>
      </p:pic>
      <p:pic>
        <p:nvPicPr>
          <p:cNvPr id="5" name="Picture 4"/>
          <p:cNvPicPr>
            <a:picLocks noChangeAspect="1"/>
          </p:cNvPicPr>
          <p:nvPr/>
        </p:nvPicPr>
        <p:blipFill>
          <a:blip r:embed="rId4"/>
          <a:stretch>
            <a:fillRect/>
          </a:stretch>
        </p:blipFill>
        <p:spPr>
          <a:xfrm>
            <a:off x="1875155" y="1819593"/>
            <a:ext cx="1209825" cy="2051367"/>
          </a:xfrm>
          <a:prstGeom prst="rect">
            <a:avLst/>
          </a:prstGeom>
        </p:spPr>
      </p:pic>
      <p:sp>
        <p:nvSpPr>
          <p:cNvPr id="12" name="Rectangle: Rounded Corners 11"/>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362200" y="152400"/>
            <a:ext cx="2946576" cy="369332"/>
          </a:xfrm>
          <a:prstGeom prst="rect">
            <a:avLst/>
          </a:prstGeom>
          <a:noFill/>
        </p:spPr>
        <p:txBody>
          <a:bodyPr wrap="none" rtlCol="0">
            <a:spAutoFit/>
          </a:bodyPr>
          <a:lstStyle/>
          <a:p>
            <a:r>
              <a:rPr lang="en-US" dirty="0"/>
              <a:t>Getting Started – Setup a test</a:t>
            </a:r>
          </a:p>
        </p:txBody>
      </p:sp>
      <p:sp>
        <p:nvSpPr>
          <p:cNvPr id="3" name="TextBox 2"/>
          <p:cNvSpPr txBox="1"/>
          <p:nvPr/>
        </p:nvSpPr>
        <p:spPr>
          <a:xfrm>
            <a:off x="7162801" y="2895600"/>
            <a:ext cx="3352800" cy="1938992"/>
          </a:xfrm>
          <a:prstGeom prst="rect">
            <a:avLst/>
          </a:prstGeom>
          <a:noFill/>
        </p:spPr>
        <p:txBody>
          <a:bodyPr wrap="square" rtlCol="0">
            <a:spAutoFit/>
          </a:bodyPr>
          <a:lstStyle/>
          <a:p>
            <a:r>
              <a:rPr lang="en-US" sz="2000" dirty="0"/>
              <a:t>The local unit is now showing a list of TIA standards</a:t>
            </a:r>
          </a:p>
          <a:p>
            <a:endParaRPr lang="en-US" sz="2000" dirty="0"/>
          </a:p>
          <a:p>
            <a:r>
              <a:rPr lang="en-US" sz="2000" dirty="0"/>
              <a:t>Click next to move on to Project Settings</a:t>
            </a:r>
          </a:p>
          <a:p>
            <a:endParaRPr lang="en-US" sz="2000" dirty="0"/>
          </a:p>
        </p:txBody>
      </p:sp>
      <p:pic>
        <p:nvPicPr>
          <p:cNvPr id="16" name="Picture 15">
            <a:hlinkClick r:id="" action="ppaction://hlinkshowjump?jump=nextslide"/>
            <a:hlinkHover r:id="" action="ppaction://noaction" highlightClick="1"/>
          </p:cNvPr>
          <p:cNvPicPr>
            <a:picLocks noChangeAspect="1"/>
          </p:cNvPicPr>
          <p:nvPr/>
        </p:nvPicPr>
        <p:blipFill>
          <a:blip r:embed="rId5"/>
          <a:stretch>
            <a:fillRect/>
          </a:stretch>
        </p:blipFill>
        <p:spPr>
          <a:xfrm>
            <a:off x="9448800" y="4191000"/>
            <a:ext cx="780489" cy="348022"/>
          </a:xfrm>
          <a:prstGeom prst="rect">
            <a:avLst/>
          </a:prstGeom>
        </p:spPr>
      </p:pic>
      <p:sp>
        <p:nvSpPr>
          <p:cNvPr id="18" name="TextBox 17"/>
          <p:cNvSpPr txBox="1"/>
          <p:nvPr/>
        </p:nvSpPr>
        <p:spPr>
          <a:xfrm>
            <a:off x="7141029" y="1219201"/>
            <a:ext cx="4811486" cy="1323439"/>
          </a:xfrm>
          <a:prstGeom prst="rect">
            <a:avLst/>
          </a:prstGeom>
          <a:noFill/>
        </p:spPr>
        <p:txBody>
          <a:bodyPr wrap="square" rtlCol="0">
            <a:spAutoFit/>
          </a:bodyPr>
          <a:lstStyle/>
          <a:p>
            <a:r>
              <a:rPr lang="en-US" sz="1600" dirty="0">
                <a:hlinkClick r:id="rId6"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p:txBody>
      </p:sp>
    </p:spTree>
    <p:extLst>
      <p:ext uri="{BB962C8B-B14F-4D97-AF65-F5344CB8AC3E}">
        <p14:creationId xmlns:p14="http://schemas.microsoft.com/office/powerpoint/2010/main" val="1893900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556260" y="3173968"/>
            <a:ext cx="685444" cy="369332"/>
          </a:xfrm>
          <a:prstGeom prst="rect">
            <a:avLst/>
          </a:prstGeom>
          <a:noFill/>
        </p:spPr>
        <p:txBody>
          <a:bodyPr wrap="none" rtlCol="0">
            <a:spAutoFit/>
          </a:bodyPr>
          <a:lstStyle/>
          <a:p>
            <a:r>
              <a:rPr lang="en-US" b="1" dirty="0"/>
              <a:t>Press</a:t>
            </a:r>
          </a:p>
        </p:txBody>
      </p:sp>
      <p:sp>
        <p:nvSpPr>
          <p:cNvPr id="2" name="TextBox 1"/>
          <p:cNvSpPr txBox="1"/>
          <p:nvPr/>
        </p:nvSpPr>
        <p:spPr>
          <a:xfrm>
            <a:off x="7141029" y="1219201"/>
            <a:ext cx="4811486" cy="1815882"/>
          </a:xfrm>
          <a:prstGeom prst="rect">
            <a:avLst/>
          </a:prstGeom>
          <a:noFill/>
        </p:spPr>
        <p:txBody>
          <a:bodyPr wrap="square" rtlCol="0">
            <a:spAutoFit/>
          </a:bodyPr>
          <a:lstStyle/>
          <a:p>
            <a:r>
              <a:rPr lang="en-US" sz="1600" dirty="0">
                <a:hlinkClick r:id="rId2"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solidFill>
                  <a:prstClr val="black"/>
                </a:solidFill>
              </a:rPr>
              <a:t>Select your test and go!</a:t>
            </a:r>
            <a:endParaRPr lang="en-US" sz="1600" dirty="0"/>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t>Project Settings</a:t>
            </a:r>
          </a:p>
          <a:p>
            <a:pPr marL="800100" lvl="1" indent="-342900">
              <a:buFont typeface="Arial" panose="020B0604020202020204" pitchFamily="34" charset="0"/>
              <a:buChar char="•"/>
            </a:pPr>
            <a:r>
              <a:rPr lang="en-US" sz="1600" dirty="0"/>
              <a:t>Site, user name, create cable labeling scheme</a:t>
            </a:r>
          </a:p>
        </p:txBody>
      </p:sp>
      <p:pic>
        <p:nvPicPr>
          <p:cNvPr id="5" name="Picture 4"/>
          <p:cNvPicPr>
            <a:picLocks noChangeAspect="1"/>
          </p:cNvPicPr>
          <p:nvPr/>
        </p:nvPicPr>
        <p:blipFill>
          <a:blip r:embed="rId3"/>
          <a:stretch>
            <a:fillRect/>
          </a:stretch>
        </p:blipFill>
        <p:spPr>
          <a:xfrm>
            <a:off x="1874982" y="1819564"/>
            <a:ext cx="1219200" cy="2035558"/>
          </a:xfrm>
          <a:prstGeom prst="rect">
            <a:avLst/>
          </a:prstGeom>
        </p:spPr>
      </p:pic>
      <p:pic>
        <p:nvPicPr>
          <p:cNvPr id="6" name="Picture 5"/>
          <p:cNvPicPr>
            <a:picLocks noChangeAspect="1"/>
          </p:cNvPicPr>
          <p:nvPr/>
        </p:nvPicPr>
        <p:blipFill>
          <a:blip r:embed="rId4"/>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5"/>
          <a:stretch>
            <a:fillRect/>
          </a:stretch>
        </p:blipFill>
        <p:spPr>
          <a:xfrm>
            <a:off x="152400" y="152400"/>
            <a:ext cx="609600" cy="701879"/>
          </a:xfrm>
          <a:prstGeom prst="rect">
            <a:avLst/>
          </a:prstGeom>
        </p:spPr>
      </p:pic>
      <p:sp>
        <p:nvSpPr>
          <p:cNvPr id="19" name="TextBox 18"/>
          <p:cNvSpPr txBox="1"/>
          <p:nvPr/>
        </p:nvSpPr>
        <p:spPr>
          <a:xfrm>
            <a:off x="6934200" y="3200400"/>
            <a:ext cx="4800600" cy="2585323"/>
          </a:xfrm>
          <a:prstGeom prst="rect">
            <a:avLst/>
          </a:prstGeom>
          <a:noFill/>
        </p:spPr>
        <p:txBody>
          <a:bodyPr wrap="square" rtlCol="0">
            <a:spAutoFit/>
          </a:bodyPr>
          <a:lstStyle/>
          <a:p>
            <a:r>
              <a:rPr lang="en-US" dirty="0"/>
              <a:t>Why Project Settings?</a:t>
            </a:r>
          </a:p>
          <a:p>
            <a:pPr marL="285750" indent="-285750">
              <a:buFont typeface="Arial" panose="020B0604020202020204" pitchFamily="34" charset="0"/>
              <a:buChar char="•"/>
            </a:pPr>
            <a:r>
              <a:rPr lang="en-US" dirty="0"/>
              <a:t>This is like creating a folder for your </a:t>
            </a:r>
            <a:r>
              <a:rPr lang="en-US" dirty="0" err="1"/>
              <a:t>Autotest</a:t>
            </a:r>
            <a:r>
              <a:rPr lang="en-US" dirty="0"/>
              <a:t> results</a:t>
            </a:r>
          </a:p>
          <a:p>
            <a:pPr marL="285750" indent="-285750">
              <a:buFont typeface="Arial" panose="020B0604020202020204" pitchFamily="34" charset="0"/>
              <a:buChar char="•"/>
            </a:pPr>
            <a:r>
              <a:rPr lang="en-US" dirty="0"/>
              <a:t>When a user presses the OneTouch </a:t>
            </a:r>
            <a:r>
              <a:rPr lang="en-US" dirty="0" err="1"/>
              <a:t>Autotest</a:t>
            </a:r>
            <a:r>
              <a:rPr lang="en-US" dirty="0"/>
              <a:t> button (</a:t>
            </a:r>
            <a:r>
              <a:rPr lang="en-US" dirty="0" err="1"/>
              <a:t>Autotest</a:t>
            </a:r>
            <a:r>
              <a:rPr lang="en-US" dirty="0"/>
              <a:t> covered later) and runs a cable test, the results of the cable test will be placed in this user defined folder</a:t>
            </a:r>
          </a:p>
          <a:p>
            <a:pPr marL="285750" indent="-285750">
              <a:buFont typeface="Arial" panose="020B0604020202020204" pitchFamily="34" charset="0"/>
              <a:buChar char="•"/>
            </a:pPr>
            <a:r>
              <a:rPr lang="en-US" dirty="0"/>
              <a:t>Creating a user name, and a site folder is a great way to organize data for a given job site</a:t>
            </a:r>
          </a:p>
        </p:txBody>
      </p:sp>
      <p:sp>
        <p:nvSpPr>
          <p:cNvPr id="17" name="TextBox 16"/>
          <p:cNvSpPr txBox="1"/>
          <p:nvPr/>
        </p:nvSpPr>
        <p:spPr>
          <a:xfrm>
            <a:off x="6705600" y="6019800"/>
            <a:ext cx="5173852" cy="369332"/>
          </a:xfrm>
          <a:prstGeom prst="rect">
            <a:avLst/>
          </a:prstGeom>
          <a:noFill/>
        </p:spPr>
        <p:txBody>
          <a:bodyPr wrap="none" rtlCol="0">
            <a:spAutoFit/>
          </a:bodyPr>
          <a:lstStyle/>
          <a:p>
            <a:pPr algn="ctr"/>
            <a:r>
              <a:rPr lang="en-US" b="1" dirty="0"/>
              <a:t>Press the Project Settings </a:t>
            </a:r>
            <a:r>
              <a:rPr lang="en-US" dirty="0"/>
              <a:t>Menu item on the Certifier</a:t>
            </a:r>
          </a:p>
        </p:txBody>
      </p:sp>
      <p:sp>
        <p:nvSpPr>
          <p:cNvPr id="21" name="Arrow: Right 20"/>
          <p:cNvSpPr/>
          <p:nvPr/>
        </p:nvSpPr>
        <p:spPr>
          <a:xfrm>
            <a:off x="1219200" y="3276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 action="ppaction://hlinkshowjump?jump=nextslide"/>
            <a:hlinkHover r:id="" action="ppaction://noaction" highlightClick="1"/>
          </p:cNvPr>
          <p:cNvSpPr/>
          <p:nvPr/>
        </p:nvSpPr>
        <p:spPr>
          <a:xfrm>
            <a:off x="1897014" y="3131201"/>
            <a:ext cx="1177634" cy="480523"/>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40220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3"/>
          <a:stretch>
            <a:fillRect/>
          </a:stretch>
        </p:blipFill>
        <p:spPr>
          <a:xfrm>
            <a:off x="1880095" y="1820238"/>
            <a:ext cx="1215443" cy="2047088"/>
          </a:xfrm>
          <a:prstGeom prst="rect">
            <a:avLst/>
          </a:prstGeom>
        </p:spPr>
      </p:pic>
      <p:sp>
        <p:nvSpPr>
          <p:cNvPr id="14" name="TextBox 13"/>
          <p:cNvSpPr txBox="1"/>
          <p:nvPr/>
        </p:nvSpPr>
        <p:spPr>
          <a:xfrm>
            <a:off x="2362200" y="152400"/>
            <a:ext cx="3257302" cy="369332"/>
          </a:xfrm>
          <a:prstGeom prst="rect">
            <a:avLst/>
          </a:prstGeom>
          <a:noFill/>
        </p:spPr>
        <p:txBody>
          <a:bodyPr wrap="none" rtlCol="0">
            <a:spAutoFit/>
          </a:bodyPr>
          <a:lstStyle/>
          <a:p>
            <a:r>
              <a:rPr lang="en-US" dirty="0"/>
              <a:t>Getting Started – Setup a project</a:t>
            </a:r>
          </a:p>
        </p:txBody>
      </p:sp>
      <p:sp>
        <p:nvSpPr>
          <p:cNvPr id="12" name="TextBox 11"/>
          <p:cNvSpPr txBox="1"/>
          <p:nvPr/>
        </p:nvSpPr>
        <p:spPr>
          <a:xfrm>
            <a:off x="7141029" y="1219201"/>
            <a:ext cx="4811486" cy="1815882"/>
          </a:xfrm>
          <a:prstGeom prst="rect">
            <a:avLst/>
          </a:prstGeom>
          <a:noFill/>
        </p:spPr>
        <p:txBody>
          <a:bodyPr wrap="square" rtlCol="0">
            <a:spAutoFit/>
          </a:bodyPr>
          <a:lstStyle/>
          <a:p>
            <a:r>
              <a:rPr lang="en-US" sz="1600" dirty="0">
                <a:hlinkClick r:id="rId4"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t>Project Settings</a:t>
            </a:r>
          </a:p>
          <a:p>
            <a:pPr marL="800100" lvl="1" indent="-342900">
              <a:buFont typeface="Arial" panose="020B0604020202020204" pitchFamily="34" charset="0"/>
              <a:buChar char="•"/>
            </a:pPr>
            <a:r>
              <a:rPr lang="en-US" sz="1600" dirty="0"/>
              <a:t>Site, user name, create cable labeling scheme</a:t>
            </a:r>
          </a:p>
        </p:txBody>
      </p:sp>
      <p:sp>
        <p:nvSpPr>
          <p:cNvPr id="2" name="TextBox 1"/>
          <p:cNvSpPr txBox="1"/>
          <p:nvPr/>
        </p:nvSpPr>
        <p:spPr>
          <a:xfrm>
            <a:off x="7239000" y="3429000"/>
            <a:ext cx="3994042" cy="2031325"/>
          </a:xfrm>
          <a:prstGeom prst="rect">
            <a:avLst/>
          </a:prstGeom>
          <a:noFill/>
        </p:spPr>
        <p:txBody>
          <a:bodyPr wrap="none" rtlCol="0">
            <a:spAutoFit/>
          </a:bodyPr>
          <a:lstStyle/>
          <a:p>
            <a:r>
              <a:rPr lang="en-US" dirty="0"/>
              <a:t>Project settings include creating a </a:t>
            </a:r>
          </a:p>
          <a:p>
            <a:pPr marL="285750" indent="-285750">
              <a:buFont typeface="Arial" panose="020B0604020202020204" pitchFamily="34" charset="0"/>
              <a:buChar char="•"/>
            </a:pPr>
            <a:r>
              <a:rPr lang="en-US" dirty="0"/>
              <a:t>Site name</a:t>
            </a:r>
          </a:p>
          <a:p>
            <a:pPr marL="285750" indent="-285750">
              <a:buFont typeface="Arial" panose="020B0604020202020204" pitchFamily="34" charset="0"/>
              <a:buChar char="•"/>
            </a:pPr>
            <a:r>
              <a:rPr lang="en-US" dirty="0"/>
              <a:t>User name (operator)</a:t>
            </a:r>
          </a:p>
          <a:p>
            <a:pPr marL="285750" indent="-285750">
              <a:buFont typeface="Arial" panose="020B0604020202020204" pitchFamily="34" charset="0"/>
              <a:buChar char="•"/>
            </a:pPr>
            <a:r>
              <a:rPr lang="en-US" dirty="0"/>
              <a:t>Selecting a label source</a:t>
            </a:r>
          </a:p>
          <a:p>
            <a:pPr marL="285750" indent="-285750">
              <a:buFont typeface="Arial" panose="020B0604020202020204" pitchFamily="34" charset="0"/>
              <a:buChar char="•"/>
            </a:pPr>
            <a:r>
              <a:rPr lang="en-US" dirty="0"/>
              <a:t>Designating an </a:t>
            </a:r>
            <a:r>
              <a:rPr lang="en-US" dirty="0" err="1"/>
              <a:t>autosave</a:t>
            </a:r>
            <a:r>
              <a:rPr lang="en-US" dirty="0"/>
              <a:t> preference</a:t>
            </a:r>
          </a:p>
          <a:p>
            <a:pPr marL="285750" indent="-285750">
              <a:buFont typeface="Arial" panose="020B0604020202020204" pitchFamily="34" charset="0"/>
              <a:buChar char="•"/>
            </a:pPr>
            <a:endParaRPr lang="en-US" dirty="0"/>
          </a:p>
          <a:p>
            <a:r>
              <a:rPr lang="en-US" dirty="0"/>
              <a:t>Click Next to move on to System Settings</a:t>
            </a:r>
          </a:p>
        </p:txBody>
      </p:sp>
      <p:pic>
        <p:nvPicPr>
          <p:cNvPr id="15" name="Picture 14">
            <a:hlinkClick r:id="" action="ppaction://hlinkshowjump?jump=nextslide"/>
            <a:hlinkHover r:id="" action="ppaction://noaction" highlightClick="1"/>
          </p:cNvPr>
          <p:cNvPicPr>
            <a:picLocks noChangeAspect="1"/>
          </p:cNvPicPr>
          <p:nvPr/>
        </p:nvPicPr>
        <p:blipFill>
          <a:blip r:embed="rId5"/>
          <a:stretch>
            <a:fillRect/>
          </a:stretch>
        </p:blipFill>
        <p:spPr>
          <a:xfrm>
            <a:off x="11201400" y="5105400"/>
            <a:ext cx="780489" cy="348022"/>
          </a:xfrm>
          <a:prstGeom prst="rect">
            <a:avLst/>
          </a:prstGeom>
        </p:spPr>
      </p:pic>
    </p:spTree>
    <p:extLst>
      <p:ext uri="{BB962C8B-B14F-4D97-AF65-F5344CB8AC3E}">
        <p14:creationId xmlns:p14="http://schemas.microsoft.com/office/powerpoint/2010/main" val="41030643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53200" y="5638800"/>
            <a:ext cx="5179367" cy="369332"/>
          </a:xfrm>
          <a:prstGeom prst="rect">
            <a:avLst/>
          </a:prstGeom>
          <a:noFill/>
        </p:spPr>
        <p:txBody>
          <a:bodyPr wrap="none" rtlCol="0">
            <a:spAutoFit/>
          </a:bodyPr>
          <a:lstStyle/>
          <a:p>
            <a:pPr algn="ctr"/>
            <a:r>
              <a:rPr lang="en-US" b="1" dirty="0"/>
              <a:t>Press the System Settings </a:t>
            </a:r>
            <a:r>
              <a:rPr lang="en-US" dirty="0"/>
              <a:t>Menu item on the Certifier</a:t>
            </a:r>
          </a:p>
        </p:txBody>
      </p:sp>
      <p:pic>
        <p:nvPicPr>
          <p:cNvPr id="5" name="Picture 4"/>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7" name="Rectangle: Rounded Corners 6"/>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152400" y="152400"/>
            <a:ext cx="609600" cy="701879"/>
          </a:xfrm>
          <a:prstGeom prst="rect">
            <a:avLst/>
          </a:prstGeom>
        </p:spPr>
      </p:pic>
      <p:sp>
        <p:nvSpPr>
          <p:cNvPr id="13" name="Rectangle 12">
            <a:hlinkClick r:id="" action="ppaction://hlinkshowjump?jump=nextslide"/>
            <a:hlinkHover r:id="" action="ppaction://noaction" highlightClick="1"/>
          </p:cNvPr>
          <p:cNvSpPr/>
          <p:nvPr/>
        </p:nvSpPr>
        <p:spPr>
          <a:xfrm>
            <a:off x="1877007" y="3629607"/>
            <a:ext cx="1219200" cy="2286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09600" y="3581400"/>
            <a:ext cx="685444" cy="369332"/>
          </a:xfrm>
          <a:prstGeom prst="rect">
            <a:avLst/>
          </a:prstGeom>
          <a:noFill/>
        </p:spPr>
        <p:txBody>
          <a:bodyPr wrap="none" rtlCol="0">
            <a:spAutoFit/>
          </a:bodyPr>
          <a:lstStyle/>
          <a:p>
            <a:r>
              <a:rPr lang="en-US" b="1" dirty="0"/>
              <a:t>Press</a:t>
            </a:r>
          </a:p>
        </p:txBody>
      </p:sp>
      <p:sp>
        <p:nvSpPr>
          <p:cNvPr id="23" name="Arrow: Right 22"/>
          <p:cNvSpPr/>
          <p:nvPr/>
        </p:nvSpPr>
        <p:spPr>
          <a:xfrm>
            <a:off x="12192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7141029" y="1219201"/>
            <a:ext cx="4811486" cy="2800767"/>
          </a:xfrm>
          <a:prstGeom prst="rect">
            <a:avLst/>
          </a:prstGeom>
          <a:noFill/>
        </p:spPr>
        <p:txBody>
          <a:bodyPr wrap="square" rtlCol="0">
            <a:spAutoFit/>
          </a:bodyPr>
          <a:lstStyle/>
          <a:p>
            <a:r>
              <a:rPr lang="en-US" sz="1600" dirty="0">
                <a:hlinkClick r:id="rId5"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t>Project Settings</a:t>
            </a:r>
          </a:p>
          <a:p>
            <a:pPr marL="800100" lvl="1" indent="-342900">
              <a:buFont typeface="Arial" panose="020B0604020202020204" pitchFamily="34" charset="0"/>
              <a:buChar char="•"/>
            </a:pPr>
            <a:r>
              <a:rPr lang="en-US" sz="1600" dirty="0"/>
              <a:t>Site, user name, create cable labeling scheme</a:t>
            </a:r>
          </a:p>
          <a:p>
            <a:pPr marL="342900" indent="-342900">
              <a:buFont typeface="+mj-lt"/>
              <a:buAutoNum type="arabicPeriod"/>
            </a:pPr>
            <a:r>
              <a:rPr lang="en-US" sz="1600" dirty="0"/>
              <a:t>System Settings</a:t>
            </a:r>
          </a:p>
          <a:p>
            <a:pPr marL="800100" lvl="1" indent="-342900">
              <a:buFont typeface="Arial" panose="020B0604020202020204" pitchFamily="34" charset="0"/>
              <a:buChar char="•"/>
            </a:pPr>
            <a:r>
              <a:rPr lang="en-US" sz="1600" dirty="0"/>
              <a:t>Sound on/off, English/Metric, auto power off interval, audio volume</a:t>
            </a:r>
          </a:p>
          <a:p>
            <a:pPr marL="342900" indent="-342900">
              <a:buFont typeface="+mj-lt"/>
              <a:buAutoNum type="arabicPeriod"/>
            </a:pPr>
            <a:endParaRPr lang="en-US" sz="1600" dirty="0"/>
          </a:p>
        </p:txBody>
      </p:sp>
      <p:sp>
        <p:nvSpPr>
          <p:cNvPr id="18" name="TextBox 17"/>
          <p:cNvSpPr txBox="1"/>
          <p:nvPr/>
        </p:nvSpPr>
        <p:spPr>
          <a:xfrm>
            <a:off x="7391400" y="4114800"/>
            <a:ext cx="4114800" cy="1200329"/>
          </a:xfrm>
          <a:prstGeom prst="rect">
            <a:avLst/>
          </a:prstGeom>
          <a:noFill/>
        </p:spPr>
        <p:txBody>
          <a:bodyPr wrap="square" rtlCol="0">
            <a:spAutoFit/>
          </a:bodyPr>
          <a:lstStyle/>
          <a:p>
            <a:r>
              <a:rPr lang="en-US" dirty="0"/>
              <a:t>Why system settings?  These are your preferences like engineering units in feet or meters, for example.  Once set, you will </a:t>
            </a:r>
            <a:r>
              <a:rPr lang="en-US" u="sng" dirty="0"/>
              <a:t>not</a:t>
            </a:r>
            <a:r>
              <a:rPr lang="en-US" dirty="0"/>
              <a:t> need to access these very often.</a:t>
            </a:r>
          </a:p>
        </p:txBody>
      </p:sp>
    </p:spTree>
    <p:extLst>
      <p:ext uri="{BB962C8B-B14F-4D97-AF65-F5344CB8AC3E}">
        <p14:creationId xmlns:p14="http://schemas.microsoft.com/office/powerpoint/2010/main" val="1294971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732" y="1807882"/>
            <a:ext cx="1218032" cy="2048273"/>
          </a:xfrm>
          <a:prstGeom prst="rect">
            <a:avLst/>
          </a:prstGeom>
        </p:spPr>
      </p:pic>
      <p:sp>
        <p:nvSpPr>
          <p:cNvPr id="12" name="TextBox 11"/>
          <p:cNvSpPr txBox="1"/>
          <p:nvPr/>
        </p:nvSpPr>
        <p:spPr>
          <a:xfrm>
            <a:off x="1600200" y="76200"/>
            <a:ext cx="4853765" cy="369332"/>
          </a:xfrm>
          <a:prstGeom prst="rect">
            <a:avLst/>
          </a:prstGeom>
          <a:noFill/>
        </p:spPr>
        <p:txBody>
          <a:bodyPr wrap="none" rtlCol="0">
            <a:spAutoFit/>
          </a:bodyPr>
          <a:lstStyle/>
          <a:p>
            <a:r>
              <a:rPr lang="en-US" dirty="0"/>
              <a:t>Getting Started – Personalize your system settings</a:t>
            </a:r>
          </a:p>
        </p:txBody>
      </p:sp>
      <p:sp>
        <p:nvSpPr>
          <p:cNvPr id="19" name="Rectangle 18"/>
          <p:cNvSpPr/>
          <p:nvPr/>
        </p:nvSpPr>
        <p:spPr>
          <a:xfrm>
            <a:off x="377952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5638800" y="6096000"/>
            <a:ext cx="2778389" cy="369332"/>
          </a:xfrm>
          <a:prstGeom prst="rect">
            <a:avLst/>
          </a:prstGeom>
          <a:noFill/>
        </p:spPr>
        <p:txBody>
          <a:bodyPr wrap="none" rtlCol="0">
            <a:spAutoFit/>
          </a:bodyPr>
          <a:lstStyle/>
          <a:p>
            <a:r>
              <a:rPr lang="en-US" b="1" dirty="0"/>
              <a:t>Return to OneTouch Access</a:t>
            </a:r>
          </a:p>
        </p:txBody>
      </p:sp>
      <p:sp>
        <p:nvSpPr>
          <p:cNvPr id="16" name="TextBox 15"/>
          <p:cNvSpPr txBox="1"/>
          <p:nvPr/>
        </p:nvSpPr>
        <p:spPr>
          <a:xfrm>
            <a:off x="9296400" y="838200"/>
            <a:ext cx="1676400" cy="646331"/>
          </a:xfrm>
          <a:prstGeom prst="rect">
            <a:avLst/>
          </a:prstGeom>
          <a:noFill/>
        </p:spPr>
        <p:txBody>
          <a:bodyPr wrap="square" rtlCol="0">
            <a:spAutoFit/>
          </a:bodyPr>
          <a:lstStyle/>
          <a:p>
            <a:r>
              <a:rPr lang="en-US" b="1" dirty="0"/>
              <a:t>Return to Menu or Home</a:t>
            </a:r>
          </a:p>
        </p:txBody>
      </p:sp>
      <p:cxnSp>
        <p:nvCxnSpPr>
          <p:cNvPr id="17" name="Straight Arrow Connector 16"/>
          <p:cNvCxnSpPr/>
          <p:nvPr/>
        </p:nvCxnSpPr>
        <p:spPr>
          <a:xfrm flipV="1">
            <a:off x="10668000" y="838200"/>
            <a:ext cx="152400"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4" idx="1"/>
          </p:cNvCxnSpPr>
          <p:nvPr/>
        </p:nvCxnSpPr>
        <p:spPr>
          <a:xfrm flipH="1" flipV="1">
            <a:off x="5029200" y="6019800"/>
            <a:ext cx="609600" cy="2608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010400" y="3886200"/>
            <a:ext cx="4811486" cy="1815882"/>
          </a:xfrm>
          <a:prstGeom prst="rect">
            <a:avLst/>
          </a:prstGeom>
          <a:noFill/>
        </p:spPr>
        <p:txBody>
          <a:bodyPr wrap="square" rtlCol="0">
            <a:spAutoFit/>
          </a:bodyPr>
          <a:lstStyle/>
          <a:p>
            <a:r>
              <a:rPr lang="en-US" sz="1600" dirty="0"/>
              <a:t>Note some of the settings in the menu on the Local Unit</a:t>
            </a:r>
          </a:p>
          <a:p>
            <a:pPr marL="285750" indent="-285750">
              <a:buFont typeface="Arial" panose="020B0604020202020204" pitchFamily="34" charset="0"/>
              <a:buChar char="•"/>
            </a:pPr>
            <a:r>
              <a:rPr lang="en-US" sz="1600" dirty="0"/>
              <a:t>Setting cable length in units of feet or meters</a:t>
            </a:r>
          </a:p>
          <a:p>
            <a:pPr marL="285750" indent="-285750">
              <a:buFont typeface="Arial" panose="020B0604020202020204" pitchFamily="34" charset="0"/>
              <a:buChar char="•"/>
            </a:pPr>
            <a:r>
              <a:rPr lang="en-US" sz="1600" dirty="0"/>
              <a:t>Plot y-axis preferences</a:t>
            </a:r>
          </a:p>
          <a:p>
            <a:pPr marL="285750" indent="-285750">
              <a:buFont typeface="Arial" panose="020B0604020202020204" pitchFamily="34" charset="0"/>
              <a:buChar char="•"/>
            </a:pPr>
            <a:r>
              <a:rPr lang="en-US" sz="1600" dirty="0"/>
              <a:t>Device sleep interval</a:t>
            </a:r>
          </a:p>
          <a:p>
            <a:pPr marL="285750" indent="-285750">
              <a:buFont typeface="Arial" panose="020B0604020202020204" pitchFamily="34" charset="0"/>
              <a:buChar char="•"/>
            </a:pPr>
            <a:r>
              <a:rPr lang="en-US" sz="1600" dirty="0"/>
              <a:t>Auto power off interval</a:t>
            </a:r>
          </a:p>
          <a:p>
            <a:pPr marL="285750" indent="-285750">
              <a:buFont typeface="Arial" panose="020B0604020202020204" pitchFamily="34" charset="0"/>
              <a:buChar char="•"/>
            </a:pPr>
            <a:r>
              <a:rPr lang="en-US" sz="1600" dirty="0"/>
              <a:t>Audio volume preferences</a:t>
            </a:r>
          </a:p>
          <a:p>
            <a:pPr marL="342900" indent="-342900">
              <a:buFont typeface="+mj-lt"/>
              <a:buAutoNum type="arabicPeriod"/>
            </a:pPr>
            <a:endParaRPr lang="en-US" sz="1600" dirty="0"/>
          </a:p>
        </p:txBody>
      </p:sp>
      <p:sp>
        <p:nvSpPr>
          <p:cNvPr id="15" name="TextBox 14"/>
          <p:cNvSpPr txBox="1"/>
          <p:nvPr/>
        </p:nvSpPr>
        <p:spPr>
          <a:xfrm>
            <a:off x="7141029" y="1219201"/>
            <a:ext cx="4811486" cy="2800767"/>
          </a:xfrm>
          <a:prstGeom prst="rect">
            <a:avLst/>
          </a:prstGeom>
          <a:noFill/>
        </p:spPr>
        <p:txBody>
          <a:bodyPr wrap="square" rtlCol="0">
            <a:spAutoFit/>
          </a:bodyPr>
          <a:lstStyle/>
          <a:p>
            <a:r>
              <a:rPr lang="en-US" sz="1600" dirty="0">
                <a:hlinkClick r:id="rId5" action="ppaction://hlinksldjump"/>
              </a:rPr>
              <a:t>Setup</a:t>
            </a:r>
            <a:endParaRPr lang="en-US" sz="1600" dirty="0"/>
          </a:p>
          <a:p>
            <a:pPr marL="342900" indent="-342900">
              <a:buFont typeface="+mj-lt"/>
              <a:buAutoNum type="arabicPeriod"/>
            </a:pPr>
            <a:r>
              <a:rPr lang="en-US" sz="1600" dirty="0"/>
              <a:t>Quick Setup</a:t>
            </a:r>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t>Test Settings</a:t>
            </a:r>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t>Project Settings</a:t>
            </a:r>
          </a:p>
          <a:p>
            <a:pPr marL="800100" lvl="1" indent="-342900">
              <a:buFont typeface="Arial" panose="020B0604020202020204" pitchFamily="34" charset="0"/>
              <a:buChar char="•"/>
            </a:pPr>
            <a:r>
              <a:rPr lang="en-US" sz="1600" dirty="0"/>
              <a:t>Site, user name, create cable labeling scheme</a:t>
            </a:r>
          </a:p>
          <a:p>
            <a:pPr marL="342900" indent="-342900">
              <a:buFont typeface="+mj-lt"/>
              <a:buAutoNum type="arabicPeriod"/>
            </a:pPr>
            <a:r>
              <a:rPr lang="en-US" sz="1600" dirty="0"/>
              <a:t>System Settings</a:t>
            </a:r>
          </a:p>
          <a:p>
            <a:pPr marL="800100" lvl="1" indent="-342900">
              <a:buFont typeface="Arial" panose="020B0604020202020204" pitchFamily="34" charset="0"/>
              <a:buChar char="•"/>
            </a:pPr>
            <a:r>
              <a:rPr lang="en-US" sz="1600" dirty="0"/>
              <a:t>Sound on/off, English/Metric, auto power off interval, audio volume</a:t>
            </a:r>
          </a:p>
          <a:p>
            <a:pPr marL="342900" indent="-342900">
              <a:buFont typeface="+mj-lt"/>
              <a:buAutoNum type="arabicPeriod"/>
            </a:pPr>
            <a:endParaRPr lang="en-US" sz="1600" dirty="0"/>
          </a:p>
        </p:txBody>
      </p:sp>
      <p:sp>
        <p:nvSpPr>
          <p:cNvPr id="7" name="Rectangle 6"/>
          <p:cNvSpPr/>
          <p:nvPr/>
        </p:nvSpPr>
        <p:spPr>
          <a:xfrm>
            <a:off x="8305800" y="5486400"/>
            <a:ext cx="1854995" cy="369332"/>
          </a:xfrm>
          <a:prstGeom prst="rect">
            <a:avLst/>
          </a:prstGeom>
        </p:spPr>
        <p:txBody>
          <a:bodyPr wrap="none">
            <a:spAutoFit/>
          </a:bodyPr>
          <a:lstStyle/>
          <a:p>
            <a:r>
              <a:rPr lang="en-US" b="1" dirty="0"/>
              <a:t>Done with Setup!</a:t>
            </a:r>
            <a:endParaRPr lang="en-US" dirty="0"/>
          </a:p>
        </p:txBody>
      </p:sp>
    </p:spTree>
    <p:extLst>
      <p:ext uri="{BB962C8B-B14F-4D97-AF65-F5344CB8AC3E}">
        <p14:creationId xmlns:p14="http://schemas.microsoft.com/office/powerpoint/2010/main" val="24388609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4982" y="1819564"/>
            <a:ext cx="1219200" cy="2035558"/>
          </a:xfrm>
          <a:prstGeom prst="rect">
            <a:avLst/>
          </a:prstGeom>
        </p:spPr>
      </p:pic>
      <p:pic>
        <p:nvPicPr>
          <p:cNvPr id="4" name="Picture 3"/>
          <p:cNvPicPr>
            <a:picLocks noChangeAspect="1"/>
          </p:cNvPicPr>
          <p:nvPr/>
        </p:nvPicPr>
        <p:blipFill>
          <a:blip r:embed="rId3"/>
          <a:stretch>
            <a:fillRect/>
          </a:stretch>
        </p:blipFill>
        <p:spPr>
          <a:xfrm>
            <a:off x="4860204" y="1849648"/>
            <a:ext cx="1189614" cy="2048433"/>
          </a:xfrm>
          <a:prstGeom prst="rect">
            <a:avLst/>
          </a:prstGeom>
        </p:spPr>
      </p:pic>
      <p:sp>
        <p:nvSpPr>
          <p:cNvPr id="5" name="Rectangle: Rounded Corners 4"/>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1879732" y="1807882"/>
            <a:ext cx="1218032" cy="2048273"/>
          </a:xfrm>
          <a:prstGeom prst="rect">
            <a:avLst/>
          </a:prstGeom>
        </p:spPr>
      </p:pic>
      <p:sp>
        <p:nvSpPr>
          <p:cNvPr id="12" name="TextBox 11"/>
          <p:cNvSpPr txBox="1"/>
          <p:nvPr/>
        </p:nvSpPr>
        <p:spPr>
          <a:xfrm>
            <a:off x="1600200" y="76200"/>
            <a:ext cx="4853765" cy="369332"/>
          </a:xfrm>
          <a:prstGeom prst="rect">
            <a:avLst/>
          </a:prstGeom>
          <a:noFill/>
        </p:spPr>
        <p:txBody>
          <a:bodyPr wrap="none" rtlCol="0">
            <a:spAutoFit/>
          </a:bodyPr>
          <a:lstStyle/>
          <a:p>
            <a:r>
              <a:rPr lang="en-US" dirty="0"/>
              <a:t>Getting Started – Personalize your system settings</a:t>
            </a:r>
          </a:p>
        </p:txBody>
      </p:sp>
      <p:sp>
        <p:nvSpPr>
          <p:cNvPr id="19" name="Rectangle 18"/>
          <p:cNvSpPr/>
          <p:nvPr/>
        </p:nvSpPr>
        <p:spPr>
          <a:xfrm>
            <a:off x="377952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5791200" y="5638800"/>
            <a:ext cx="2778389" cy="369332"/>
          </a:xfrm>
          <a:prstGeom prst="rect">
            <a:avLst/>
          </a:prstGeom>
          <a:noFill/>
        </p:spPr>
        <p:txBody>
          <a:bodyPr wrap="none" rtlCol="0">
            <a:spAutoFit/>
          </a:bodyPr>
          <a:lstStyle/>
          <a:p>
            <a:r>
              <a:rPr lang="en-US" b="1" dirty="0"/>
              <a:t>Return to OneTouch Access</a:t>
            </a:r>
          </a:p>
        </p:txBody>
      </p:sp>
      <p:sp>
        <p:nvSpPr>
          <p:cNvPr id="16" name="TextBox 15"/>
          <p:cNvSpPr txBox="1"/>
          <p:nvPr/>
        </p:nvSpPr>
        <p:spPr>
          <a:xfrm>
            <a:off x="9296400" y="838200"/>
            <a:ext cx="1676400" cy="646331"/>
          </a:xfrm>
          <a:prstGeom prst="rect">
            <a:avLst/>
          </a:prstGeom>
          <a:noFill/>
        </p:spPr>
        <p:txBody>
          <a:bodyPr wrap="square" rtlCol="0">
            <a:spAutoFit/>
          </a:bodyPr>
          <a:lstStyle/>
          <a:p>
            <a:r>
              <a:rPr lang="en-US" b="1" dirty="0"/>
              <a:t>Return to Menu or Home</a:t>
            </a:r>
          </a:p>
        </p:txBody>
      </p:sp>
      <p:cxnSp>
        <p:nvCxnSpPr>
          <p:cNvPr id="17" name="Straight Arrow Connector 16"/>
          <p:cNvCxnSpPr/>
          <p:nvPr/>
        </p:nvCxnSpPr>
        <p:spPr>
          <a:xfrm flipV="1">
            <a:off x="10668000" y="838200"/>
            <a:ext cx="381000"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5029200" y="5867400"/>
            <a:ext cx="762000" cy="152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141029" y="1219201"/>
            <a:ext cx="4811486" cy="2800767"/>
          </a:xfrm>
          <a:prstGeom prst="rect">
            <a:avLst/>
          </a:prstGeom>
          <a:noFill/>
        </p:spPr>
        <p:txBody>
          <a:bodyPr wrap="square" rtlCol="0">
            <a:spAutoFit/>
          </a:bodyPr>
          <a:lstStyle/>
          <a:p>
            <a:r>
              <a:rPr lang="en-US" sz="1600" dirty="0">
                <a:hlinkClick r:id="rId5" action="ppaction://hlinksldjump"/>
              </a:rPr>
              <a:t>Setup</a:t>
            </a:r>
            <a:endParaRPr lang="en-US" sz="1600" dirty="0"/>
          </a:p>
          <a:p>
            <a:pPr marL="342900" indent="-342900">
              <a:buFont typeface="+mj-lt"/>
              <a:buAutoNum type="arabicPeriod"/>
            </a:pPr>
            <a:r>
              <a:rPr lang="en-US" sz="1600" dirty="0">
                <a:hlinkClick r:id="rId6" action="ppaction://hlinksldjump"/>
              </a:rPr>
              <a:t>Quick Setup</a:t>
            </a:r>
            <a:endParaRPr lang="en-US" sz="1600" dirty="0"/>
          </a:p>
          <a:p>
            <a:pPr marL="800100" lvl="1" indent="-342900">
              <a:buFont typeface="Arial" panose="020B0604020202020204" pitchFamily="34" charset="0"/>
              <a:buChar char="•"/>
            </a:pPr>
            <a:r>
              <a:rPr lang="en-US" sz="1600" dirty="0"/>
              <a:t>Select your test and go!</a:t>
            </a:r>
          </a:p>
          <a:p>
            <a:pPr marL="342900" indent="-342900">
              <a:buFont typeface="+mj-lt"/>
              <a:buAutoNum type="arabicPeriod"/>
            </a:pPr>
            <a:r>
              <a:rPr lang="en-US" sz="1600" dirty="0">
                <a:hlinkClick r:id="rId7" action="ppaction://hlinksldjump"/>
              </a:rPr>
              <a:t>Test Settings</a:t>
            </a:r>
            <a:endParaRPr lang="en-US" sz="1600" dirty="0"/>
          </a:p>
          <a:p>
            <a:pPr marL="800100" lvl="1" indent="-342900">
              <a:buFont typeface="Arial" panose="020B0604020202020204" pitchFamily="34" charset="0"/>
              <a:buChar char="•"/>
            </a:pPr>
            <a:r>
              <a:rPr lang="en-US" sz="1600" dirty="0"/>
              <a:t>TIA CAT 5e, CAT 6, CAT 6A…</a:t>
            </a:r>
          </a:p>
          <a:p>
            <a:pPr marL="342900" indent="-342900">
              <a:buFont typeface="+mj-lt"/>
              <a:buAutoNum type="arabicPeriod"/>
            </a:pPr>
            <a:r>
              <a:rPr lang="en-US" sz="1600" dirty="0">
                <a:hlinkClick r:id="rId8" action="ppaction://hlinksldjump"/>
              </a:rPr>
              <a:t>Project Settings</a:t>
            </a:r>
            <a:endParaRPr lang="en-US" sz="1600" dirty="0"/>
          </a:p>
          <a:p>
            <a:pPr marL="800100" lvl="1" indent="-342900">
              <a:buFont typeface="Arial" panose="020B0604020202020204" pitchFamily="34" charset="0"/>
              <a:buChar char="•"/>
            </a:pPr>
            <a:r>
              <a:rPr lang="en-US" sz="1600" dirty="0"/>
              <a:t>Site, user name, create cable labeling scheme</a:t>
            </a:r>
          </a:p>
          <a:p>
            <a:pPr marL="342900" indent="-342900">
              <a:buFont typeface="+mj-lt"/>
              <a:buAutoNum type="arabicPeriod"/>
            </a:pPr>
            <a:r>
              <a:rPr lang="en-US" sz="1600" dirty="0">
                <a:hlinkClick r:id="rId9" action="ppaction://hlinksldjump"/>
              </a:rPr>
              <a:t>System Settings</a:t>
            </a:r>
            <a:endParaRPr lang="en-US" sz="1600" dirty="0"/>
          </a:p>
          <a:p>
            <a:pPr marL="800100" lvl="1" indent="-342900">
              <a:buFont typeface="Arial" panose="020B0604020202020204" pitchFamily="34" charset="0"/>
              <a:buChar char="•"/>
            </a:pPr>
            <a:r>
              <a:rPr lang="en-US" sz="1600" dirty="0"/>
              <a:t>Sound on/off, English/Metric, auto power off interval, audio volume</a:t>
            </a:r>
          </a:p>
          <a:p>
            <a:pPr marL="342900" indent="-342900">
              <a:buFont typeface="+mj-lt"/>
              <a:buAutoNum type="arabicPeriod"/>
            </a:pPr>
            <a:endParaRPr lang="en-US" sz="1600" dirty="0"/>
          </a:p>
        </p:txBody>
      </p:sp>
    </p:spTree>
    <p:extLst>
      <p:ext uri="{BB962C8B-B14F-4D97-AF65-F5344CB8AC3E}">
        <p14:creationId xmlns:p14="http://schemas.microsoft.com/office/powerpoint/2010/main" val="3594545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74982" y="1819564"/>
            <a:ext cx="1219200" cy="2035558"/>
          </a:xfrm>
          <a:prstGeom prst="rect">
            <a:avLst/>
          </a:prstGeom>
        </p:spPr>
      </p:pic>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9" name="Rectangle: Rounded Corners 8"/>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276600" y="5791200"/>
            <a:ext cx="457200" cy="4572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 action="ppaction://hlinkshowjump?jump=nextslide"/>
            <a:hlinkHover r:id="" action="ppaction://noaction" highlightClick="1"/>
          </p:cNvPr>
          <p:cNvSpPr/>
          <p:nvPr/>
        </p:nvSpPr>
        <p:spPr>
          <a:xfrm>
            <a:off x="2874641" y="3891098"/>
            <a:ext cx="207818" cy="1844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8142929" y="2286000"/>
            <a:ext cx="2076594" cy="461665"/>
          </a:xfrm>
          <a:prstGeom prst="rect">
            <a:avLst/>
          </a:prstGeom>
          <a:noFill/>
        </p:spPr>
        <p:txBody>
          <a:bodyPr wrap="none" rtlCol="0">
            <a:spAutoFit/>
          </a:bodyPr>
          <a:lstStyle/>
          <a:p>
            <a:pPr algn="ctr"/>
            <a:r>
              <a:rPr lang="en-US" sz="2400" b="1" dirty="0"/>
              <a:t>Press the Tools</a:t>
            </a:r>
          </a:p>
        </p:txBody>
      </p:sp>
      <p:pic>
        <p:nvPicPr>
          <p:cNvPr id="15" name="Picture 14"/>
          <p:cNvPicPr>
            <a:picLocks noChangeAspect="1"/>
          </p:cNvPicPr>
          <p:nvPr/>
        </p:nvPicPr>
        <p:blipFill>
          <a:blip r:embed="rId4"/>
          <a:stretch>
            <a:fillRect/>
          </a:stretch>
        </p:blipFill>
        <p:spPr>
          <a:xfrm>
            <a:off x="228600" y="228600"/>
            <a:ext cx="638708" cy="744739"/>
          </a:xfrm>
          <a:prstGeom prst="rect">
            <a:avLst/>
          </a:prstGeom>
        </p:spPr>
      </p:pic>
      <p:sp>
        <p:nvSpPr>
          <p:cNvPr id="16" name="Arrow: Right 15"/>
          <p:cNvSpPr/>
          <p:nvPr/>
        </p:nvSpPr>
        <p:spPr>
          <a:xfrm rot="10800000">
            <a:off x="3048000" y="3886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3581400" y="38100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5465175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pic>
        <p:nvPicPr>
          <p:cNvPr id="8" name="Picture 7"/>
          <p:cNvPicPr>
            <a:picLocks noChangeAspect="1"/>
          </p:cNvPicPr>
          <p:nvPr/>
        </p:nvPicPr>
        <p:blipFill>
          <a:blip r:embed="rId4"/>
          <a:stretch>
            <a:fillRect/>
          </a:stretch>
        </p:blipFill>
        <p:spPr>
          <a:xfrm>
            <a:off x="1882982" y="1810765"/>
            <a:ext cx="1219981" cy="2049202"/>
          </a:xfrm>
          <a:prstGeom prst="rect">
            <a:avLst/>
          </a:prstGeom>
        </p:spPr>
      </p:pic>
      <p:pic>
        <p:nvPicPr>
          <p:cNvPr id="7" name="Picture 6"/>
          <p:cNvPicPr>
            <a:picLocks noChangeAspect="1"/>
          </p:cNvPicPr>
          <p:nvPr/>
        </p:nvPicPr>
        <p:blipFill>
          <a:blip r:embed="rId5"/>
          <a:stretch>
            <a:fillRect/>
          </a:stretch>
        </p:blipFill>
        <p:spPr>
          <a:xfrm>
            <a:off x="1874982" y="1819564"/>
            <a:ext cx="1219200" cy="2035558"/>
          </a:xfrm>
          <a:prstGeom prst="rect">
            <a:avLst/>
          </a:prstGeom>
        </p:spPr>
      </p:pic>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6"/>
          <a:srcRect t="5042"/>
          <a:stretch/>
        </p:blipFill>
        <p:spPr>
          <a:xfrm>
            <a:off x="1879926" y="1830217"/>
            <a:ext cx="1217838" cy="2032657"/>
          </a:xfrm>
          <a:prstGeom prst="rect">
            <a:avLst/>
          </a:prstGeom>
        </p:spPr>
      </p:pic>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010400" y="1066800"/>
            <a:ext cx="4374502" cy="5078313"/>
          </a:xfrm>
          <a:prstGeom prst="rect">
            <a:avLst/>
          </a:prstGeom>
          <a:noFill/>
        </p:spPr>
        <p:txBody>
          <a:bodyPr wrap="square" rtlCol="0">
            <a:spAutoFit/>
          </a:bodyPr>
          <a:lstStyle/>
          <a:p>
            <a:r>
              <a:rPr lang="en-US" sz="1200" dirty="0"/>
              <a:t>Why tools?  Here you will find useful pre-test tools, and troubleshooting tools.  For example…</a:t>
            </a:r>
          </a:p>
          <a:p>
            <a:pPr marL="285750" indent="-285750">
              <a:buFont typeface="Arial" panose="020B0604020202020204" pitchFamily="34" charset="0"/>
              <a:buChar char="•"/>
            </a:pPr>
            <a:r>
              <a:rPr lang="en-US" sz="1200" dirty="0"/>
              <a:t>Set Reference</a:t>
            </a:r>
          </a:p>
          <a:p>
            <a:pPr marL="742950" lvl="1" indent="-285750">
              <a:buFont typeface="Arial" panose="020B0604020202020204" pitchFamily="34" charset="0"/>
              <a:buChar char="•"/>
            </a:pPr>
            <a:r>
              <a:rPr lang="en-US" sz="1200" dirty="0"/>
              <a:t>Used to subtract losses due to the test reference cables</a:t>
            </a:r>
          </a:p>
          <a:p>
            <a:pPr marL="742950" lvl="1" indent="-285750">
              <a:buFont typeface="Arial" panose="020B0604020202020204" pitchFamily="34" charset="0"/>
              <a:buChar char="•"/>
            </a:pPr>
            <a:r>
              <a:rPr lang="en-US" sz="1200" dirty="0"/>
              <a:t>Use this tool anytime you start a project for the first time</a:t>
            </a:r>
          </a:p>
          <a:p>
            <a:pPr marL="285750" indent="-285750">
              <a:buFont typeface="Arial" panose="020B0604020202020204" pitchFamily="34" charset="0"/>
              <a:buChar char="•"/>
            </a:pPr>
            <a:r>
              <a:rPr lang="en-US" sz="1200" dirty="0"/>
              <a:t>Length &amp; Delay</a:t>
            </a:r>
          </a:p>
          <a:p>
            <a:pPr marL="742950" lvl="1" indent="-285750">
              <a:buFont typeface="Arial" panose="020B0604020202020204" pitchFamily="34" charset="0"/>
              <a:buChar char="•"/>
            </a:pPr>
            <a:r>
              <a:rPr lang="en-US" sz="1200" dirty="0"/>
              <a:t>Used to determine cable length</a:t>
            </a:r>
          </a:p>
          <a:p>
            <a:pPr marL="285750" indent="-285750">
              <a:buFont typeface="Arial" panose="020B0604020202020204" pitchFamily="34" charset="0"/>
              <a:buChar char="•"/>
            </a:pPr>
            <a:r>
              <a:rPr lang="en-US" sz="1200" dirty="0" err="1"/>
              <a:t>Wiremap</a:t>
            </a:r>
            <a:endParaRPr lang="en-US" sz="1200" dirty="0"/>
          </a:p>
          <a:p>
            <a:pPr marL="742950" lvl="1" indent="-285750">
              <a:buFont typeface="Arial" panose="020B0604020202020204" pitchFamily="34" charset="0"/>
              <a:buChar char="•"/>
            </a:pPr>
            <a:r>
              <a:rPr lang="en-US" sz="1200" dirty="0"/>
              <a:t>Used to verify that the wire is mapped from one end of the cable to the other end of the cable correctly</a:t>
            </a:r>
          </a:p>
          <a:p>
            <a:pPr marL="742950" lvl="1" indent="-285750">
              <a:buFont typeface="Arial" panose="020B0604020202020204" pitchFamily="34" charset="0"/>
              <a:buChar char="•"/>
            </a:pPr>
            <a:r>
              <a:rPr lang="en-US" sz="1200" dirty="0" err="1"/>
              <a:t>Wiremap</a:t>
            </a:r>
            <a:r>
              <a:rPr lang="en-US" sz="1200" dirty="0"/>
              <a:t> will detect opens and will tell you if wires are terminated to the wrong pin</a:t>
            </a:r>
          </a:p>
          <a:p>
            <a:pPr marL="742950" lvl="1" indent="-285750">
              <a:buFont typeface="Arial" panose="020B0604020202020204" pitchFamily="34" charset="0"/>
              <a:buChar char="•"/>
            </a:pPr>
            <a:r>
              <a:rPr lang="en-US" sz="1200" dirty="0" err="1"/>
              <a:t>Wiremap</a:t>
            </a:r>
            <a:r>
              <a:rPr lang="en-US" sz="1200" dirty="0"/>
              <a:t> can be used to test, but not certify, cables longer than test standard limits will allow</a:t>
            </a:r>
          </a:p>
          <a:p>
            <a:pPr marL="285750" indent="-285750">
              <a:buFont typeface="Arial" panose="020B0604020202020204" pitchFamily="34" charset="0"/>
              <a:buChar char="•"/>
            </a:pPr>
            <a:r>
              <a:rPr lang="en-US" sz="1200" dirty="0"/>
              <a:t>Learn NVP</a:t>
            </a:r>
          </a:p>
          <a:p>
            <a:pPr marL="742950" lvl="1" indent="-285750">
              <a:buFont typeface="Arial" panose="020B0604020202020204" pitchFamily="34" charset="0"/>
              <a:buChar char="•"/>
            </a:pPr>
            <a:r>
              <a:rPr lang="en-US" sz="1200" dirty="0"/>
              <a:t>Most of the time, you have the NVP from the manufacturer, but in some cases, you may not have this value, so the WireXpert can determine this for you</a:t>
            </a:r>
          </a:p>
          <a:p>
            <a:pPr marL="285750" indent="-285750">
              <a:buFont typeface="Arial" panose="020B0604020202020204" pitchFamily="34" charset="0"/>
              <a:buChar char="•"/>
            </a:pPr>
            <a:r>
              <a:rPr lang="en-US" sz="1200" dirty="0"/>
              <a:t>Reset Probe</a:t>
            </a:r>
          </a:p>
          <a:p>
            <a:pPr marL="742950" lvl="1" indent="-285750">
              <a:buFont typeface="Arial" panose="020B0604020202020204" pitchFamily="34" charset="0"/>
              <a:buChar char="•"/>
            </a:pPr>
            <a:r>
              <a:rPr lang="en-US" sz="1200" dirty="0"/>
              <a:t>The probe in this case is the adapter or the small, blue removable attachment on the back of each WireXpert</a:t>
            </a:r>
          </a:p>
          <a:p>
            <a:pPr marL="285750" indent="-285750">
              <a:buFont typeface="Arial" panose="020B0604020202020204" pitchFamily="34" charset="0"/>
              <a:buChar char="•"/>
            </a:pPr>
            <a:r>
              <a:rPr lang="en-US" sz="1200" dirty="0"/>
              <a:t>About us</a:t>
            </a:r>
          </a:p>
          <a:p>
            <a:pPr marL="742950" lvl="1" indent="-285750">
              <a:buFont typeface="Arial" panose="020B0604020202020204" pitchFamily="34" charset="0"/>
              <a:buChar char="•"/>
            </a:pPr>
            <a:r>
              <a:rPr lang="en-US" sz="1200" dirty="0"/>
              <a:t>Provides you with contact information back to Softing support</a:t>
            </a:r>
          </a:p>
          <a:p>
            <a:pPr marL="285750" indent="-285750">
              <a:buFont typeface="Arial" panose="020B0604020202020204" pitchFamily="34" charset="0"/>
              <a:buChar char="•"/>
            </a:pPr>
            <a:r>
              <a:rPr lang="en-US" sz="1200" dirty="0"/>
              <a:t>Factory Calibration</a:t>
            </a:r>
          </a:p>
          <a:p>
            <a:pPr marL="742950" lvl="1" indent="-285750">
              <a:buFont typeface="Arial" panose="020B0604020202020204" pitchFamily="34" charset="0"/>
              <a:buChar char="•"/>
            </a:pPr>
            <a:r>
              <a:rPr lang="en-US" sz="1200" dirty="0"/>
              <a:t>This button is for Softing to use during calibration</a:t>
            </a:r>
          </a:p>
        </p:txBody>
      </p:sp>
      <p:pic>
        <p:nvPicPr>
          <p:cNvPr id="4" name="Picture 3"/>
          <p:cNvPicPr>
            <a:picLocks noChangeAspect="1"/>
          </p:cNvPicPr>
          <p:nvPr/>
        </p:nvPicPr>
        <p:blipFill>
          <a:blip r:embed="rId7"/>
          <a:stretch>
            <a:fillRect/>
          </a:stretch>
        </p:blipFill>
        <p:spPr>
          <a:xfrm>
            <a:off x="228600" y="228600"/>
            <a:ext cx="638708" cy="744739"/>
          </a:xfrm>
          <a:prstGeom prst="rect">
            <a:avLst/>
          </a:prstGeom>
        </p:spPr>
      </p:pic>
      <p:sp>
        <p:nvSpPr>
          <p:cNvPr id="23" name="TextBox 22"/>
          <p:cNvSpPr txBox="1"/>
          <p:nvPr/>
        </p:nvSpPr>
        <p:spPr>
          <a:xfrm>
            <a:off x="1981200" y="152400"/>
            <a:ext cx="1953676" cy="369332"/>
          </a:xfrm>
          <a:prstGeom prst="rect">
            <a:avLst/>
          </a:prstGeom>
          <a:noFill/>
        </p:spPr>
        <p:txBody>
          <a:bodyPr wrap="none" rtlCol="0">
            <a:spAutoFit/>
          </a:bodyPr>
          <a:lstStyle/>
          <a:p>
            <a:r>
              <a:rPr lang="en-US" dirty="0"/>
              <a:t>Set Reference Test</a:t>
            </a:r>
          </a:p>
        </p:txBody>
      </p:sp>
      <p:sp>
        <p:nvSpPr>
          <p:cNvPr id="14" name="Arrow: Right 13"/>
          <p:cNvSpPr/>
          <p:nvPr/>
        </p:nvSpPr>
        <p:spPr>
          <a:xfrm>
            <a:off x="1295400" y="1981200"/>
            <a:ext cx="609600" cy="152400"/>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7" name="Rectangle 16"/>
          <p:cNvSpPr/>
          <p:nvPr/>
        </p:nvSpPr>
        <p:spPr>
          <a:xfrm>
            <a:off x="3276600" y="5715000"/>
            <a:ext cx="990600" cy="6096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59562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87211"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7239000" y="1524000"/>
            <a:ext cx="1957234" cy="1628839"/>
          </a:xfrm>
          <a:prstGeom prst="rect">
            <a:avLst/>
          </a:prstGeom>
        </p:spPr>
      </p:pic>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525000" y="1600200"/>
            <a:ext cx="2355564" cy="1890359"/>
          </a:xfrm>
          <a:prstGeom prst="rect">
            <a:avLst/>
          </a:prstGeom>
        </p:spPr>
      </p:pic>
      <p:sp>
        <p:nvSpPr>
          <p:cNvPr id="5" name="TextBox 4"/>
          <p:cNvSpPr txBox="1"/>
          <p:nvPr/>
        </p:nvSpPr>
        <p:spPr>
          <a:xfrm>
            <a:off x="6905318" y="909612"/>
            <a:ext cx="2546554" cy="646331"/>
          </a:xfrm>
          <a:prstGeom prst="rect">
            <a:avLst/>
          </a:prstGeom>
          <a:noFill/>
        </p:spPr>
        <p:txBody>
          <a:bodyPr wrap="square" rtlCol="0">
            <a:spAutoFit/>
          </a:bodyPr>
          <a:lstStyle/>
          <a:p>
            <a:r>
              <a:rPr lang="en-US" b="1" dirty="0"/>
              <a:t>Install</a:t>
            </a:r>
            <a:r>
              <a:rPr lang="en-US" dirty="0"/>
              <a:t> Permanent </a:t>
            </a:r>
            <a:r>
              <a:rPr lang="en-US" u="sng" dirty="0"/>
              <a:t>Link</a:t>
            </a:r>
            <a:r>
              <a:rPr lang="en-US" dirty="0"/>
              <a:t> Adapter in the </a:t>
            </a:r>
            <a:r>
              <a:rPr lang="en-US" u="sng" dirty="0"/>
              <a:t>Local</a:t>
            </a:r>
            <a:r>
              <a:rPr lang="en-US" dirty="0"/>
              <a:t> Unit</a:t>
            </a:r>
          </a:p>
        </p:txBody>
      </p:sp>
      <p:sp>
        <p:nvSpPr>
          <p:cNvPr id="16" name="TextBox 15"/>
          <p:cNvSpPr txBox="1"/>
          <p:nvPr/>
        </p:nvSpPr>
        <p:spPr>
          <a:xfrm>
            <a:off x="9704439" y="914400"/>
            <a:ext cx="2487561" cy="646331"/>
          </a:xfrm>
          <a:prstGeom prst="rect">
            <a:avLst/>
          </a:prstGeom>
          <a:noFill/>
        </p:spPr>
        <p:txBody>
          <a:bodyPr wrap="square" rtlCol="0">
            <a:spAutoFit/>
          </a:bodyPr>
          <a:lstStyle/>
          <a:p>
            <a:r>
              <a:rPr lang="en-US" b="1" dirty="0"/>
              <a:t>Install</a:t>
            </a:r>
            <a:r>
              <a:rPr lang="en-US" dirty="0"/>
              <a:t> </a:t>
            </a:r>
            <a:r>
              <a:rPr lang="en-US" u="sng" dirty="0"/>
              <a:t>Channel</a:t>
            </a:r>
            <a:r>
              <a:rPr lang="en-US" dirty="0"/>
              <a:t> Adapter in the </a:t>
            </a:r>
            <a:r>
              <a:rPr lang="en-US" u="sng" dirty="0"/>
              <a:t>Remote</a:t>
            </a:r>
            <a:r>
              <a:rPr lang="en-US" dirty="0"/>
              <a:t> Unit</a:t>
            </a:r>
          </a:p>
        </p:txBody>
      </p:sp>
      <p:sp>
        <p:nvSpPr>
          <p:cNvPr id="19" name="TextBox 18"/>
          <p:cNvSpPr txBox="1"/>
          <p:nvPr/>
        </p:nvSpPr>
        <p:spPr>
          <a:xfrm>
            <a:off x="1981200" y="152400"/>
            <a:ext cx="3849772" cy="369332"/>
          </a:xfrm>
          <a:prstGeom prst="rect">
            <a:avLst/>
          </a:prstGeom>
          <a:noFill/>
        </p:spPr>
        <p:txBody>
          <a:bodyPr wrap="none" rtlCol="0">
            <a:spAutoFit/>
          </a:bodyPr>
          <a:lstStyle/>
          <a:p>
            <a:r>
              <a:rPr lang="en-US" dirty="0"/>
              <a:t>Set Reference Test – Adapters Required</a:t>
            </a:r>
          </a:p>
        </p:txBody>
      </p:sp>
      <p:pic>
        <p:nvPicPr>
          <p:cNvPr id="2" name="9VY5ALuDxz4"/>
          <p:cNvPicPr>
            <a:picLocks noRot="1" noChangeAspect="1"/>
          </p:cNvPicPr>
          <p:nvPr>
            <a:videoFile r:link="rId1"/>
          </p:nvPr>
        </p:nvPicPr>
        <p:blipFill>
          <a:blip r:embed="rId7"/>
          <a:stretch>
            <a:fillRect/>
          </a:stretch>
        </p:blipFill>
        <p:spPr>
          <a:xfrm>
            <a:off x="7391400" y="3352800"/>
            <a:ext cx="3657600" cy="2057400"/>
          </a:xfrm>
          <a:prstGeom prst="rect">
            <a:avLst/>
          </a:prstGeom>
        </p:spPr>
      </p:pic>
      <p:pic>
        <p:nvPicPr>
          <p:cNvPr id="21" name="Picture 20"/>
          <p:cNvPicPr>
            <a:picLocks noChangeAspect="1"/>
          </p:cNvPicPr>
          <p:nvPr/>
        </p:nvPicPr>
        <p:blipFill>
          <a:blip r:embed="rId8"/>
          <a:stretch>
            <a:fillRect/>
          </a:stretch>
        </p:blipFill>
        <p:spPr>
          <a:xfrm>
            <a:off x="4860204" y="1849648"/>
            <a:ext cx="1189614" cy="2048433"/>
          </a:xfrm>
          <a:prstGeom prst="rect">
            <a:avLst/>
          </a:prstGeom>
        </p:spPr>
      </p:pic>
      <p:pic>
        <p:nvPicPr>
          <p:cNvPr id="23" name="Picture 22"/>
          <p:cNvPicPr>
            <a:picLocks noChangeAspect="1"/>
          </p:cNvPicPr>
          <p:nvPr/>
        </p:nvPicPr>
        <p:blipFill rotWithShape="1">
          <a:blip r:embed="rId9"/>
          <a:srcRect t="5042"/>
          <a:stretch/>
        </p:blipFill>
        <p:spPr>
          <a:xfrm>
            <a:off x="1879926" y="1830217"/>
            <a:ext cx="1217838" cy="2032657"/>
          </a:xfrm>
          <a:prstGeom prst="rect">
            <a:avLst/>
          </a:prstGeom>
        </p:spPr>
      </p:pic>
      <p:pic>
        <p:nvPicPr>
          <p:cNvPr id="15" name="Picture 14">
            <a:hlinkClick r:id="" action="ppaction://hlinkshowjump?jump=nextslide"/>
            <a:hlinkHover r:id="" action="ppaction://noaction" highlightClick="1"/>
          </p:cNvPr>
          <p:cNvPicPr>
            <a:picLocks noChangeAspect="1"/>
          </p:cNvPicPr>
          <p:nvPr/>
        </p:nvPicPr>
        <p:blipFill>
          <a:blip r:embed="rId10"/>
          <a:stretch>
            <a:fillRect/>
          </a:stretch>
        </p:blipFill>
        <p:spPr>
          <a:xfrm>
            <a:off x="11125200" y="5562600"/>
            <a:ext cx="780489" cy="348022"/>
          </a:xfrm>
          <a:prstGeom prst="rect">
            <a:avLst/>
          </a:prstGeom>
        </p:spPr>
      </p:pic>
    </p:spTree>
    <p:extLst>
      <p:ext uri="{BB962C8B-B14F-4D97-AF65-F5344CB8AC3E}">
        <p14:creationId xmlns:p14="http://schemas.microsoft.com/office/powerpoint/2010/main" val="13110354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stretch>
            <a:fillRect/>
          </a:stretch>
        </p:blipFill>
        <p:spPr>
          <a:xfrm>
            <a:off x="7467600" y="4191000"/>
            <a:ext cx="4064764" cy="2296373"/>
          </a:xfrm>
          <a:prstGeom prst="rect">
            <a:avLst/>
          </a:prstGeom>
        </p:spPr>
      </p:pic>
      <p:pic>
        <p:nvPicPr>
          <p:cNvPr id="6" name="Picture 5"/>
          <p:cNvPicPr>
            <a:picLocks noChangeAspect="1"/>
          </p:cNvPicPr>
          <p:nvPr/>
        </p:nvPicPr>
        <p:blipFill>
          <a:blip r:embed="rId4"/>
          <a:stretch>
            <a:fillRect/>
          </a:stretch>
        </p:blipFill>
        <p:spPr>
          <a:xfrm>
            <a:off x="4860204" y="1849648"/>
            <a:ext cx="1189614" cy="2048433"/>
          </a:xfrm>
          <a:prstGeom prst="rect">
            <a:avLst/>
          </a:prstGeom>
        </p:spPr>
      </p:pic>
      <p:pic>
        <p:nvPicPr>
          <p:cNvPr id="8" name="Picture 7"/>
          <p:cNvPicPr>
            <a:picLocks noChangeAspect="1"/>
          </p:cNvPicPr>
          <p:nvPr/>
        </p:nvPicPr>
        <p:blipFill>
          <a:blip r:embed="rId5"/>
          <a:stretch>
            <a:fillRect/>
          </a:stretch>
        </p:blipFill>
        <p:spPr>
          <a:xfrm>
            <a:off x="1882982" y="1810765"/>
            <a:ext cx="1219981" cy="2049202"/>
          </a:xfrm>
          <a:prstGeom prst="rect">
            <a:avLst/>
          </a:prstGeom>
        </p:spPr>
      </p:pic>
      <p:pic>
        <p:nvPicPr>
          <p:cNvPr id="7" name="Picture 6"/>
          <p:cNvPicPr>
            <a:picLocks noChangeAspect="1"/>
          </p:cNvPicPr>
          <p:nvPr/>
        </p:nvPicPr>
        <p:blipFill>
          <a:blip r:embed="rId6"/>
          <a:stretch>
            <a:fillRect/>
          </a:stretch>
        </p:blipFill>
        <p:spPr>
          <a:xfrm>
            <a:off x="1874982" y="1819564"/>
            <a:ext cx="1219200" cy="2035558"/>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001000" y="3276600"/>
            <a:ext cx="1166327" cy="830997"/>
          </a:xfrm>
          <a:prstGeom prst="rect">
            <a:avLst/>
          </a:prstGeom>
          <a:noFill/>
        </p:spPr>
        <p:txBody>
          <a:bodyPr wrap="square" rtlCol="0">
            <a:spAutoFit/>
          </a:bodyPr>
          <a:lstStyle/>
          <a:p>
            <a:r>
              <a:rPr lang="en-US" sz="1200" b="1" dirty="0"/>
              <a:t>Plug</a:t>
            </a:r>
            <a:r>
              <a:rPr lang="en-US" sz="1200" dirty="0"/>
              <a:t> in cable to Permanent </a:t>
            </a:r>
            <a:r>
              <a:rPr lang="en-US" sz="1200" u="sng" dirty="0"/>
              <a:t>Link</a:t>
            </a:r>
            <a:r>
              <a:rPr lang="en-US" sz="1200" dirty="0"/>
              <a:t> Adapter in the </a:t>
            </a:r>
            <a:r>
              <a:rPr lang="en-US" sz="1200" u="sng" dirty="0"/>
              <a:t>Local</a:t>
            </a:r>
            <a:r>
              <a:rPr lang="en-US" sz="1200" dirty="0"/>
              <a:t> Unit</a:t>
            </a:r>
          </a:p>
        </p:txBody>
      </p:sp>
      <p:sp>
        <p:nvSpPr>
          <p:cNvPr id="16" name="TextBox 15"/>
          <p:cNvSpPr txBox="1"/>
          <p:nvPr/>
        </p:nvSpPr>
        <p:spPr>
          <a:xfrm>
            <a:off x="10972800" y="3352800"/>
            <a:ext cx="1017036" cy="1015663"/>
          </a:xfrm>
          <a:prstGeom prst="rect">
            <a:avLst/>
          </a:prstGeom>
          <a:noFill/>
        </p:spPr>
        <p:txBody>
          <a:bodyPr wrap="square" rtlCol="0">
            <a:spAutoFit/>
          </a:bodyPr>
          <a:lstStyle/>
          <a:p>
            <a:pPr algn="r"/>
            <a:r>
              <a:rPr lang="en-US" sz="1200" b="1" dirty="0"/>
              <a:t>Plug</a:t>
            </a:r>
            <a:r>
              <a:rPr lang="en-US" sz="1200" dirty="0"/>
              <a:t> in cable to </a:t>
            </a:r>
            <a:r>
              <a:rPr lang="en-US" sz="1200" u="sng" dirty="0"/>
              <a:t>Channel</a:t>
            </a:r>
            <a:r>
              <a:rPr lang="en-US" sz="1200" dirty="0"/>
              <a:t> Adapter in the </a:t>
            </a:r>
            <a:r>
              <a:rPr lang="en-US" sz="1200" u="sng" dirty="0"/>
              <a:t>Remote</a:t>
            </a:r>
            <a:r>
              <a:rPr lang="en-US" sz="1200" dirty="0"/>
              <a:t> Unit</a:t>
            </a:r>
          </a:p>
        </p:txBody>
      </p:sp>
      <p:pic>
        <p:nvPicPr>
          <p:cNvPr id="2" name="Picture 1"/>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8798" y1="13905" x2="17962" y2="12327"/>
                        <a14:foregroundMark x1="11144" y1="11834" x2="11144" y2="11834"/>
                        <a14:foregroundMark x1="11877" y1="11243" x2="19135" y2="9270"/>
                        <a14:foregroundMark x1="25147" y1="8580" x2="31891" y2="8679"/>
                        <a14:foregroundMark x1="25953" y1="10552" x2="31672" y2="10750"/>
                        <a14:foregroundMark x1="11290" y1="10651" x2="16422" y2="9369"/>
                        <a14:foregroundMark x1="60777" y1="9665" x2="61584" y2="8876"/>
                        <a14:backgroundMark x1="953" y1="54241" x2="5938" y2="51282"/>
                        <a14:backgroundMark x1="953" y1="58679" x2="7991" y2="53452"/>
                        <a14:backgroundMark x1="4399" y1="2564" x2="4032" y2="14497"/>
                        <a14:backgroundMark x1="86804" y1="97732" x2="97727" y2="94872"/>
                        <a14:backgroundMark x1="94428" y1="85897" x2="99267" y2="88560"/>
                        <a14:backgroundMark x1="46554" y1="40533" x2="47214" y2="56805"/>
                        <a14:backgroundMark x1="51466" y1="43294" x2="50953" y2="46548"/>
                        <a14:backgroundMark x1="46554" y1="62623" x2="51613" y2="81953"/>
                        <a14:backgroundMark x1="49707" y1="81065" x2="51979" y2="97239"/>
                        <a14:backgroundMark x1="83798" y1="51874" x2="83358" y2="88856"/>
                        <a14:backgroundMark x1="71114" y1="71696" x2="78592" y2="91815"/>
                        <a14:backgroundMark x1="57258" y1="75542" x2="62023" y2="79684"/>
                        <a14:backgroundMark x1="61144" y1="73669" x2="61584" y2="77416"/>
                        <a14:backgroundMark x1="65029" y1="72485" x2="65029" y2="73570"/>
                        <a14:backgroundMark x1="16276" y1="63905" x2="20381" y2="89546"/>
                        <a14:backgroundMark x1="19648" y1="72584" x2="41276" y2="86982"/>
                        <a14:backgroundMark x1="26026" y1="73077" x2="39663" y2="71795"/>
                        <a14:backgroundMark x1="23387" y1="72682" x2="38783" y2="69329"/>
                        <a14:backgroundMark x1="40909" y1="61834" x2="40982" y2="69527"/>
                      </a14:backgroundRemoval>
                    </a14:imgEffect>
                  </a14:imgLayer>
                </a14:imgProps>
              </a:ext>
            </a:extLst>
          </a:blip>
          <a:stretch>
            <a:fillRect/>
          </a:stretch>
        </p:blipFill>
        <p:spPr>
          <a:xfrm>
            <a:off x="8915400" y="3581400"/>
            <a:ext cx="2255040" cy="1676400"/>
          </a:xfrm>
          <a:prstGeom prst="rect">
            <a:avLst/>
          </a:prstGeom>
        </p:spPr>
      </p:pic>
      <p:sp>
        <p:nvSpPr>
          <p:cNvPr id="9" name="TextBox 8"/>
          <p:cNvSpPr txBox="1"/>
          <p:nvPr/>
        </p:nvSpPr>
        <p:spPr>
          <a:xfrm>
            <a:off x="1752600" y="457200"/>
            <a:ext cx="3418500" cy="400110"/>
          </a:xfrm>
          <a:prstGeom prst="rect">
            <a:avLst/>
          </a:prstGeom>
          <a:noFill/>
        </p:spPr>
        <p:txBody>
          <a:bodyPr wrap="none" rtlCol="0">
            <a:spAutoFit/>
          </a:bodyPr>
          <a:lstStyle/>
          <a:p>
            <a:r>
              <a:rPr lang="en-US" sz="2000" dirty="0"/>
              <a:t>Check that units are connected</a:t>
            </a:r>
          </a:p>
        </p:txBody>
      </p:sp>
      <p:cxnSp>
        <p:nvCxnSpPr>
          <p:cNvPr id="12" name="Straight Arrow Connector 11"/>
          <p:cNvCxnSpPr/>
          <p:nvPr/>
        </p:nvCxnSpPr>
        <p:spPr>
          <a:xfrm flipH="1">
            <a:off x="2827176" y="838200"/>
            <a:ext cx="525624" cy="94394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352800" y="838200"/>
            <a:ext cx="2320212" cy="106524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391400" y="6172200"/>
            <a:ext cx="2082621" cy="369332"/>
          </a:xfrm>
          <a:prstGeom prst="rect">
            <a:avLst/>
          </a:prstGeom>
          <a:noFill/>
        </p:spPr>
        <p:txBody>
          <a:bodyPr wrap="none" rtlCol="0">
            <a:spAutoFit/>
          </a:bodyPr>
          <a:lstStyle/>
          <a:p>
            <a:r>
              <a:rPr lang="en-US" dirty="0"/>
              <a:t>Cable included in kit</a:t>
            </a:r>
          </a:p>
        </p:txBody>
      </p:sp>
      <p:sp>
        <p:nvSpPr>
          <p:cNvPr id="21" name="TextBox 20"/>
          <p:cNvSpPr txBox="1"/>
          <p:nvPr/>
        </p:nvSpPr>
        <p:spPr>
          <a:xfrm>
            <a:off x="2276669" y="5243804"/>
            <a:ext cx="663643" cy="369332"/>
          </a:xfrm>
          <a:prstGeom prst="rect">
            <a:avLst/>
          </a:prstGeom>
          <a:noFill/>
        </p:spPr>
        <p:txBody>
          <a:bodyPr wrap="none" rtlCol="0">
            <a:spAutoFit/>
          </a:bodyPr>
          <a:lstStyle/>
          <a:p>
            <a:r>
              <a:rPr lang="en-US" dirty="0"/>
              <a:t>Local</a:t>
            </a:r>
          </a:p>
        </p:txBody>
      </p:sp>
      <p:sp>
        <p:nvSpPr>
          <p:cNvPr id="22" name="TextBox 21"/>
          <p:cNvSpPr txBox="1"/>
          <p:nvPr/>
        </p:nvSpPr>
        <p:spPr>
          <a:xfrm>
            <a:off x="1981200" y="152400"/>
            <a:ext cx="3636188" cy="369332"/>
          </a:xfrm>
          <a:prstGeom prst="rect">
            <a:avLst/>
          </a:prstGeom>
          <a:noFill/>
        </p:spPr>
        <p:txBody>
          <a:bodyPr wrap="none" rtlCol="0">
            <a:spAutoFit/>
          </a:bodyPr>
          <a:lstStyle/>
          <a:p>
            <a:r>
              <a:rPr lang="en-US" dirty="0"/>
              <a:t>Set Reference Test – Cables Required</a:t>
            </a:r>
          </a:p>
        </p:txBody>
      </p:sp>
      <p:pic>
        <p:nvPicPr>
          <p:cNvPr id="3" name="qov672tMY50"/>
          <p:cNvPicPr>
            <a:picLocks noRot="1" noChangeAspect="1"/>
          </p:cNvPicPr>
          <p:nvPr>
            <a:videoFile r:link="rId1"/>
          </p:nvPr>
        </p:nvPicPr>
        <p:blipFill>
          <a:blip r:embed="rId9"/>
          <a:stretch>
            <a:fillRect/>
          </a:stretch>
        </p:blipFill>
        <p:spPr>
          <a:xfrm>
            <a:off x="7696200" y="1143000"/>
            <a:ext cx="3657600" cy="2057400"/>
          </a:xfrm>
          <a:prstGeom prst="rect">
            <a:avLst/>
          </a:prstGeom>
        </p:spPr>
      </p:pic>
      <p:pic>
        <p:nvPicPr>
          <p:cNvPr id="24" name="Picture 23">
            <a:hlinkClick r:id="" action="ppaction://hlinkshowjump?jump=nextslide"/>
            <a:hlinkHover r:id="" action="ppaction://noaction" highlightClick="1"/>
          </p:cNvPr>
          <p:cNvPicPr>
            <a:picLocks noChangeAspect="1"/>
          </p:cNvPicPr>
          <p:nvPr/>
        </p:nvPicPr>
        <p:blipFill>
          <a:blip r:embed="rId10"/>
          <a:stretch>
            <a:fillRect/>
          </a:stretch>
        </p:blipFill>
        <p:spPr>
          <a:xfrm>
            <a:off x="5334000" y="533400"/>
            <a:ext cx="780489" cy="348022"/>
          </a:xfrm>
          <a:prstGeom prst="rect">
            <a:avLst/>
          </a:prstGeom>
        </p:spPr>
      </p:pic>
      <p:sp>
        <p:nvSpPr>
          <p:cNvPr id="4" name="TextBox 3"/>
          <p:cNvSpPr txBox="1"/>
          <p:nvPr/>
        </p:nvSpPr>
        <p:spPr>
          <a:xfrm>
            <a:off x="8077200" y="838200"/>
            <a:ext cx="2944460" cy="369332"/>
          </a:xfrm>
          <a:prstGeom prst="rect">
            <a:avLst/>
          </a:prstGeom>
          <a:noFill/>
        </p:spPr>
        <p:txBody>
          <a:bodyPr wrap="none" rtlCol="0">
            <a:spAutoFit/>
          </a:bodyPr>
          <a:lstStyle/>
          <a:p>
            <a:r>
              <a:rPr lang="en-US" dirty="0"/>
              <a:t>Video: how to connect cables</a:t>
            </a:r>
          </a:p>
        </p:txBody>
      </p:sp>
    </p:spTree>
    <p:extLst>
      <p:ext uri="{BB962C8B-B14F-4D97-AF65-F5344CB8AC3E}">
        <p14:creationId xmlns:p14="http://schemas.microsoft.com/office/powerpoint/2010/main" val="25354034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860204" y="1849648"/>
            <a:ext cx="1189614" cy="2048433"/>
          </a:xfrm>
          <a:prstGeom prst="rect">
            <a:avLst/>
          </a:prstGeom>
        </p:spPr>
      </p:pic>
      <p:pic>
        <p:nvPicPr>
          <p:cNvPr id="8" name="Picture 7"/>
          <p:cNvPicPr>
            <a:picLocks noChangeAspect="1"/>
          </p:cNvPicPr>
          <p:nvPr/>
        </p:nvPicPr>
        <p:blipFill>
          <a:blip r:embed="rId3"/>
          <a:stretch>
            <a:fillRect/>
          </a:stretch>
        </p:blipFill>
        <p:spPr>
          <a:xfrm>
            <a:off x="1882982" y="1810765"/>
            <a:ext cx="1219981" cy="2049202"/>
          </a:xfrm>
          <a:prstGeom prst="rect">
            <a:avLst/>
          </a:prstGeom>
        </p:spPr>
      </p:pic>
      <p:pic>
        <p:nvPicPr>
          <p:cNvPr id="7" name="Picture 6"/>
          <p:cNvPicPr>
            <a:picLocks noChangeAspect="1"/>
          </p:cNvPicPr>
          <p:nvPr/>
        </p:nvPicPr>
        <p:blipFill>
          <a:blip r:embed="rId4"/>
          <a:stretch>
            <a:fillRect/>
          </a:stretch>
        </p:blipFill>
        <p:spPr>
          <a:xfrm>
            <a:off x="1874982" y="1819564"/>
            <a:ext cx="1219200" cy="2035558"/>
          </a:xfrm>
          <a:prstGeom prst="rect">
            <a:avLst/>
          </a:prstGeom>
        </p:spPr>
      </p:pic>
      <p:sp>
        <p:nvSpPr>
          <p:cNvPr id="13" name="Rectangle: Rounded Corners 12"/>
          <p:cNvSpPr/>
          <p:nvPr/>
        </p:nvSpPr>
        <p:spPr>
          <a:xfrm>
            <a:off x="2316104"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543800" y="2895600"/>
            <a:ext cx="3581400" cy="830997"/>
          </a:xfrm>
          <a:prstGeom prst="rect">
            <a:avLst/>
          </a:prstGeom>
          <a:noFill/>
        </p:spPr>
        <p:txBody>
          <a:bodyPr wrap="square" rtlCol="0">
            <a:spAutoFit/>
          </a:bodyPr>
          <a:lstStyle/>
          <a:p>
            <a:r>
              <a:rPr lang="en-US" sz="2800" b="1" dirty="0"/>
              <a:t>Press the Tools</a:t>
            </a:r>
            <a:r>
              <a:rPr lang="en-US" sz="2000" dirty="0"/>
              <a:t> One Touch button on the Local Unit</a:t>
            </a:r>
          </a:p>
        </p:txBody>
      </p:sp>
      <p:sp>
        <p:nvSpPr>
          <p:cNvPr id="21" name="TextBox 20"/>
          <p:cNvSpPr txBox="1"/>
          <p:nvPr/>
        </p:nvSpPr>
        <p:spPr>
          <a:xfrm>
            <a:off x="2276669" y="5243804"/>
            <a:ext cx="663643" cy="369332"/>
          </a:xfrm>
          <a:prstGeom prst="rect">
            <a:avLst/>
          </a:prstGeom>
          <a:noFill/>
        </p:spPr>
        <p:txBody>
          <a:bodyPr wrap="none" rtlCol="0">
            <a:spAutoFit/>
          </a:bodyPr>
          <a:lstStyle/>
          <a:p>
            <a:r>
              <a:rPr lang="en-US" dirty="0"/>
              <a:t>Local</a:t>
            </a:r>
          </a:p>
        </p:txBody>
      </p:sp>
      <p:sp>
        <p:nvSpPr>
          <p:cNvPr id="22" name="TextBox 21"/>
          <p:cNvSpPr txBox="1"/>
          <p:nvPr/>
        </p:nvSpPr>
        <p:spPr>
          <a:xfrm>
            <a:off x="1981200" y="152400"/>
            <a:ext cx="3636188" cy="369332"/>
          </a:xfrm>
          <a:prstGeom prst="rect">
            <a:avLst/>
          </a:prstGeom>
          <a:noFill/>
        </p:spPr>
        <p:txBody>
          <a:bodyPr wrap="none" rtlCol="0">
            <a:spAutoFit/>
          </a:bodyPr>
          <a:lstStyle/>
          <a:p>
            <a:r>
              <a:rPr lang="en-US" dirty="0"/>
              <a:t>Set Reference Test – Cables Required</a:t>
            </a:r>
          </a:p>
        </p:txBody>
      </p:sp>
      <p:sp>
        <p:nvSpPr>
          <p:cNvPr id="20" name="Rectangle 19">
            <a:hlinkClick r:id="" action="ppaction://hlinkshowjump?jump=nextslide"/>
            <a:hlinkHover r:id="" action="ppaction://noaction" highlightClick="1"/>
          </p:cNvPr>
          <p:cNvSpPr/>
          <p:nvPr/>
        </p:nvSpPr>
        <p:spPr>
          <a:xfrm>
            <a:off x="2877348" y="3886200"/>
            <a:ext cx="210337" cy="25717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p:cNvSpPr/>
          <p:nvPr/>
        </p:nvSpPr>
        <p:spPr>
          <a:xfrm rot="10800000">
            <a:off x="3048000" y="3886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3657600" y="38100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8676494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87211"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1981200" y="152400"/>
            <a:ext cx="3957558" cy="369332"/>
          </a:xfrm>
          <a:prstGeom prst="rect">
            <a:avLst/>
          </a:prstGeom>
          <a:noFill/>
        </p:spPr>
        <p:txBody>
          <a:bodyPr wrap="none" rtlCol="0">
            <a:spAutoFit/>
          </a:bodyPr>
          <a:lstStyle/>
          <a:p>
            <a:r>
              <a:rPr lang="en-US" dirty="0"/>
              <a:t>Set Reference Test – Press Set Reference</a:t>
            </a:r>
          </a:p>
        </p:txBody>
      </p:sp>
      <p:pic>
        <p:nvPicPr>
          <p:cNvPr id="21" name="Picture 20"/>
          <p:cNvPicPr>
            <a:picLocks noChangeAspect="1"/>
          </p:cNvPicPr>
          <p:nvPr/>
        </p:nvPicPr>
        <p:blipFill>
          <a:blip r:embed="rId2"/>
          <a:stretch>
            <a:fillRect/>
          </a:stretch>
        </p:blipFill>
        <p:spPr>
          <a:xfrm>
            <a:off x="4860204" y="1849648"/>
            <a:ext cx="1189614" cy="2048433"/>
          </a:xfrm>
          <a:prstGeom prst="rect">
            <a:avLst/>
          </a:prstGeom>
        </p:spPr>
      </p:pic>
      <p:pic>
        <p:nvPicPr>
          <p:cNvPr id="23" name="Picture 22"/>
          <p:cNvPicPr>
            <a:picLocks noChangeAspect="1"/>
          </p:cNvPicPr>
          <p:nvPr/>
        </p:nvPicPr>
        <p:blipFill rotWithShape="1">
          <a:blip r:embed="rId3"/>
          <a:srcRect t="5042"/>
          <a:stretch/>
        </p:blipFill>
        <p:spPr>
          <a:xfrm>
            <a:off x="1879926" y="1830217"/>
            <a:ext cx="1217838" cy="2032657"/>
          </a:xfrm>
          <a:prstGeom prst="rect">
            <a:avLst/>
          </a:prstGeom>
        </p:spPr>
      </p:pic>
      <p:sp>
        <p:nvSpPr>
          <p:cNvPr id="17" name="Rectangle 16">
            <a:hlinkClick r:id="" action="ppaction://hlinkshowjump?jump=nextslide"/>
            <a:hlinkHover r:id="" action="ppaction://noaction" highlightClick="1"/>
          </p:cNvPr>
          <p:cNvSpPr/>
          <p:nvPr/>
        </p:nvSpPr>
        <p:spPr>
          <a:xfrm>
            <a:off x="1957045" y="1945982"/>
            <a:ext cx="256002" cy="23051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7924800" y="2743200"/>
            <a:ext cx="2680221" cy="461665"/>
          </a:xfrm>
          <a:prstGeom prst="rect">
            <a:avLst/>
          </a:prstGeom>
        </p:spPr>
        <p:txBody>
          <a:bodyPr wrap="none">
            <a:spAutoFit/>
          </a:bodyPr>
          <a:lstStyle/>
          <a:p>
            <a:r>
              <a:rPr lang="en-US" sz="2400" b="1" dirty="0"/>
              <a:t>Press Set Reference</a:t>
            </a:r>
          </a:p>
        </p:txBody>
      </p:sp>
      <p:sp>
        <p:nvSpPr>
          <p:cNvPr id="10" name="Arrow: Right 9"/>
          <p:cNvSpPr/>
          <p:nvPr/>
        </p:nvSpPr>
        <p:spPr>
          <a:xfrm>
            <a:off x="1352550" y="19812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43306" y="1896533"/>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7811061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77088" y="3890904"/>
            <a:ext cx="180058"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391400" y="1676400"/>
            <a:ext cx="3993502" cy="1477328"/>
          </a:xfrm>
          <a:prstGeom prst="rect">
            <a:avLst/>
          </a:prstGeom>
          <a:noFill/>
        </p:spPr>
        <p:txBody>
          <a:bodyPr wrap="square" rtlCol="0">
            <a:spAutoFit/>
          </a:bodyPr>
          <a:lstStyle/>
          <a:p>
            <a:pPr marL="285750" indent="-285750">
              <a:buFont typeface="Arial" panose="020B0604020202020204" pitchFamily="34" charset="0"/>
              <a:buChar char="•"/>
            </a:pPr>
            <a:r>
              <a:rPr lang="en-US" dirty="0"/>
              <a:t>Note the message says to connect the local to the remote with a channel and permanent link probe</a:t>
            </a:r>
          </a:p>
          <a:p>
            <a:pPr marL="285750" indent="-285750">
              <a:buFont typeface="Arial" panose="020B0604020202020204" pitchFamily="34" charset="0"/>
              <a:buChar char="•"/>
            </a:pPr>
            <a:r>
              <a:rPr lang="en-US" dirty="0"/>
              <a:t>These are the probes, and this step has already been done.</a:t>
            </a:r>
          </a:p>
        </p:txBody>
      </p:sp>
      <p:pic>
        <p:nvPicPr>
          <p:cNvPr id="2" name="Picture 1"/>
          <p:cNvPicPr>
            <a:picLocks noChangeAspect="1"/>
          </p:cNvPicPr>
          <p:nvPr/>
        </p:nvPicPr>
        <p:blipFill>
          <a:blip r:embed="rId3"/>
          <a:stretch>
            <a:fillRect/>
          </a:stretch>
        </p:blipFill>
        <p:spPr>
          <a:xfrm>
            <a:off x="1879924" y="1823746"/>
            <a:ext cx="1217769" cy="2039127"/>
          </a:xfrm>
          <a:prstGeom prst="rect">
            <a:avLst/>
          </a:prstGeom>
        </p:spPr>
      </p:pic>
      <p:pic>
        <p:nvPicPr>
          <p:cNvPr id="11" name="Picture 10"/>
          <p:cNvPicPr>
            <a:picLocks noChangeAspect="1"/>
          </p:cNvPicPr>
          <p:nvPr/>
        </p:nvPicPr>
        <p:blipFill>
          <a:blip r:embed="rId4">
            <a:extLst>
              <a:ext uri="{BEBA8EAE-BF5A-486C-A8C5-ECC9F3942E4B}">
                <a14:imgProps xmlns:a14="http://schemas.microsoft.com/office/drawing/2010/main">
                  <a14:imgLayer r:embed="rId5">
                    <a14:imgEffect>
                      <a14:backgroundRemoval t="672" b="95296" l="0" r="93960">
                        <a14:backgroundMark x1="73714" y1="81452" x2="88367" y2="41263"/>
                        <a14:backgroundMark x1="70917" y1="72043" x2="85906" y2="37903"/>
                      </a14:backgroundRemoval>
                    </a14:imgEffect>
                  </a14:imgLayer>
                </a14:imgProps>
              </a:ext>
            </a:extLst>
          </a:blip>
          <a:stretch>
            <a:fillRect/>
          </a:stretch>
        </p:blipFill>
        <p:spPr>
          <a:xfrm>
            <a:off x="8272278" y="3362489"/>
            <a:ext cx="1240473" cy="1032340"/>
          </a:xfrm>
          <a:prstGeom prst="rect">
            <a:avLst/>
          </a:prstGeom>
        </p:spPr>
      </p:pic>
      <p:pic>
        <p:nvPicPr>
          <p:cNvPr id="12" name="Picture 11"/>
          <p:cNvPicPr>
            <a:picLocks noChangeAspect="1"/>
          </p:cNvPicPr>
          <p:nvPr/>
        </p:nvPicPr>
        <p:blipFill>
          <a:blip r:embed="rId6">
            <a:extLst>
              <a:ext uri="{BEBA8EAE-BF5A-486C-A8C5-ECC9F3942E4B}">
                <a14:imgProps xmlns:a14="http://schemas.microsoft.com/office/drawing/2010/main">
                  <a14:imgLayer r:embed="rId7">
                    <a14:imgEffect>
                      <a14:backgroundRemoval t="0" b="93229" l="209" r="99060">
                        <a14:backgroundMark x1="65204" y1="89063" x2="84431" y2="41927"/>
                        <a14:backgroundMark x1="64159" y1="76563" x2="81400" y2="38802"/>
                      </a14:backgroundRemoval>
                    </a14:imgEffect>
                  </a14:imgLayer>
                </a14:imgProps>
              </a:ext>
            </a:extLst>
          </a:blip>
          <a:stretch>
            <a:fillRect/>
          </a:stretch>
        </p:blipFill>
        <p:spPr>
          <a:xfrm>
            <a:off x="9555262" y="3269724"/>
            <a:ext cx="1492930" cy="1198088"/>
          </a:xfrm>
          <a:prstGeom prst="rect">
            <a:avLst/>
          </a:prstGeom>
        </p:spPr>
      </p:pic>
      <p:sp>
        <p:nvSpPr>
          <p:cNvPr id="4" name="TextBox 3"/>
          <p:cNvSpPr txBox="1"/>
          <p:nvPr/>
        </p:nvSpPr>
        <p:spPr>
          <a:xfrm>
            <a:off x="8147181" y="4281198"/>
            <a:ext cx="1171603" cy="369332"/>
          </a:xfrm>
          <a:prstGeom prst="rect">
            <a:avLst/>
          </a:prstGeom>
          <a:noFill/>
        </p:spPr>
        <p:txBody>
          <a:bodyPr wrap="none" rtlCol="0">
            <a:spAutoFit/>
          </a:bodyPr>
          <a:lstStyle/>
          <a:p>
            <a:r>
              <a:rPr lang="en-US" dirty="0"/>
              <a:t>Link probe</a:t>
            </a:r>
          </a:p>
        </p:txBody>
      </p:sp>
      <p:sp>
        <p:nvSpPr>
          <p:cNvPr id="14" name="TextBox 13"/>
          <p:cNvSpPr txBox="1"/>
          <p:nvPr/>
        </p:nvSpPr>
        <p:spPr>
          <a:xfrm>
            <a:off x="9484569" y="4284308"/>
            <a:ext cx="1562735" cy="369332"/>
          </a:xfrm>
          <a:prstGeom prst="rect">
            <a:avLst/>
          </a:prstGeom>
          <a:noFill/>
        </p:spPr>
        <p:txBody>
          <a:bodyPr wrap="none" rtlCol="0">
            <a:spAutoFit/>
          </a:bodyPr>
          <a:lstStyle/>
          <a:p>
            <a:r>
              <a:rPr lang="en-US" dirty="0"/>
              <a:t>Channel probe</a:t>
            </a:r>
          </a:p>
        </p:txBody>
      </p:sp>
      <p:sp>
        <p:nvSpPr>
          <p:cNvPr id="5" name="Rectangle 4"/>
          <p:cNvSpPr/>
          <p:nvPr/>
        </p:nvSpPr>
        <p:spPr>
          <a:xfrm>
            <a:off x="7962485" y="4726349"/>
            <a:ext cx="3114892" cy="369332"/>
          </a:xfrm>
          <a:prstGeom prst="rect">
            <a:avLst/>
          </a:prstGeom>
        </p:spPr>
        <p:txBody>
          <a:bodyPr wrap="none">
            <a:spAutoFit/>
          </a:bodyPr>
          <a:lstStyle/>
          <a:p>
            <a:r>
              <a:rPr lang="en-US" b="1" dirty="0"/>
              <a:t>Press</a:t>
            </a:r>
            <a:r>
              <a:rPr lang="en-US" dirty="0"/>
              <a:t>         to start set reference</a:t>
            </a:r>
          </a:p>
        </p:txBody>
      </p:sp>
      <p:pic>
        <p:nvPicPr>
          <p:cNvPr id="9" name="Picture 8"/>
          <p:cNvPicPr>
            <a:picLocks noChangeAspect="1"/>
          </p:cNvPicPr>
          <p:nvPr/>
        </p:nvPicPr>
        <p:blipFill>
          <a:blip r:embed="rId8"/>
          <a:stretch>
            <a:fillRect/>
          </a:stretch>
        </p:blipFill>
        <p:spPr>
          <a:xfrm>
            <a:off x="8603992" y="4820139"/>
            <a:ext cx="342900" cy="219075"/>
          </a:xfrm>
          <a:prstGeom prst="rect">
            <a:avLst/>
          </a:prstGeom>
        </p:spPr>
      </p:pic>
      <p:pic>
        <p:nvPicPr>
          <p:cNvPr id="23" name="Picture 22"/>
          <p:cNvPicPr>
            <a:picLocks noChangeAspect="1"/>
          </p:cNvPicPr>
          <p:nvPr/>
        </p:nvPicPr>
        <p:blipFill>
          <a:blip r:embed="rId9"/>
          <a:stretch>
            <a:fillRect/>
          </a:stretch>
        </p:blipFill>
        <p:spPr>
          <a:xfrm>
            <a:off x="4860204" y="1849648"/>
            <a:ext cx="1189614" cy="2048433"/>
          </a:xfrm>
          <a:prstGeom prst="rect">
            <a:avLst/>
          </a:prstGeom>
        </p:spPr>
      </p:pic>
      <p:sp>
        <p:nvSpPr>
          <p:cNvPr id="24" name="TextBox 23"/>
          <p:cNvSpPr txBox="1"/>
          <p:nvPr/>
        </p:nvSpPr>
        <p:spPr>
          <a:xfrm>
            <a:off x="1981200" y="152400"/>
            <a:ext cx="2993768" cy="369332"/>
          </a:xfrm>
          <a:prstGeom prst="rect">
            <a:avLst/>
          </a:prstGeom>
          <a:noFill/>
        </p:spPr>
        <p:txBody>
          <a:bodyPr wrap="none" rtlCol="0">
            <a:spAutoFit/>
          </a:bodyPr>
          <a:lstStyle/>
          <a:p>
            <a:r>
              <a:rPr lang="en-US" dirty="0"/>
              <a:t>Set Reference Test – Start Test</a:t>
            </a:r>
          </a:p>
        </p:txBody>
      </p:sp>
      <p:sp>
        <p:nvSpPr>
          <p:cNvPr id="16" name="Rectangle 15">
            <a:hlinkClick r:id="" action="ppaction://hlinkshowjump?jump=nextslide"/>
            <a:hlinkHover r:id="" action="ppaction://noaction" highlightClick="1"/>
          </p:cNvPr>
          <p:cNvSpPr/>
          <p:nvPr/>
        </p:nvSpPr>
        <p:spPr>
          <a:xfrm>
            <a:off x="2707262" y="3581400"/>
            <a:ext cx="340738" cy="27892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p:cNvSpPr/>
          <p:nvPr/>
        </p:nvSpPr>
        <p:spPr>
          <a:xfrm rot="10800000">
            <a:off x="3048000" y="3657600"/>
            <a:ext cx="609600" cy="2286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657600" y="3581400"/>
            <a:ext cx="685444" cy="369332"/>
          </a:xfrm>
          <a:prstGeom prst="rect">
            <a:avLst/>
          </a:prstGeom>
        </p:spPr>
        <p:txBody>
          <a:bodyPr wrap="none">
            <a:spAutoFit/>
          </a:bodyPr>
          <a:lstStyle/>
          <a:p>
            <a:r>
              <a:rPr lang="en-US" b="1" dirty="0"/>
              <a:t>Press</a:t>
            </a:r>
            <a:endParaRPr lang="en-US" dirty="0"/>
          </a:p>
        </p:txBody>
      </p:sp>
    </p:spTree>
    <p:extLst>
      <p:ext uri="{BB962C8B-B14F-4D97-AF65-F5344CB8AC3E}">
        <p14:creationId xmlns:p14="http://schemas.microsoft.com/office/powerpoint/2010/main" val="35348728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860204" y="1849648"/>
            <a:ext cx="1189614" cy="2048433"/>
          </a:xfrm>
          <a:prstGeom prst="rect">
            <a:avLst/>
          </a:prstGeom>
        </p:spPr>
      </p:pic>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1879924" y="1823746"/>
            <a:ext cx="1217769" cy="2039127"/>
          </a:xfrm>
          <a:prstGeom prst="rect">
            <a:avLst/>
          </a:prstGeom>
        </p:spPr>
      </p:pic>
      <p:sp>
        <p:nvSpPr>
          <p:cNvPr id="5" name="Rectangle 4"/>
          <p:cNvSpPr/>
          <p:nvPr/>
        </p:nvSpPr>
        <p:spPr>
          <a:xfrm>
            <a:off x="7239000" y="2667000"/>
            <a:ext cx="4221092" cy="369332"/>
          </a:xfrm>
          <a:prstGeom prst="rect">
            <a:avLst/>
          </a:prstGeom>
        </p:spPr>
        <p:txBody>
          <a:bodyPr wrap="none">
            <a:spAutoFit/>
          </a:bodyPr>
          <a:lstStyle/>
          <a:p>
            <a:r>
              <a:rPr lang="en-US" dirty="0"/>
              <a:t>Test takes about 20 seconds to complete…</a:t>
            </a:r>
          </a:p>
        </p:txBody>
      </p:sp>
      <p:pic>
        <p:nvPicPr>
          <p:cNvPr id="15" name="Picture 14"/>
          <p:cNvPicPr>
            <a:picLocks noChangeAspect="1"/>
          </p:cNvPicPr>
          <p:nvPr/>
        </p:nvPicPr>
        <p:blipFill>
          <a:blip r:embed="rId5"/>
          <a:stretch>
            <a:fillRect/>
          </a:stretch>
        </p:blipFill>
        <p:spPr>
          <a:xfrm>
            <a:off x="1879924" y="1823746"/>
            <a:ext cx="1217769" cy="2039127"/>
          </a:xfrm>
          <a:prstGeom prst="rect">
            <a:avLst/>
          </a:prstGeom>
        </p:spPr>
      </p:pic>
      <p:pic>
        <p:nvPicPr>
          <p:cNvPr id="19" name="Picture 18"/>
          <p:cNvPicPr>
            <a:picLocks noChangeAspect="1"/>
          </p:cNvPicPr>
          <p:nvPr/>
        </p:nvPicPr>
        <p:blipFill>
          <a:blip r:embed="rId6"/>
          <a:stretch>
            <a:fillRect/>
          </a:stretch>
        </p:blipFill>
        <p:spPr>
          <a:xfrm>
            <a:off x="4847059" y="1828703"/>
            <a:ext cx="1217225" cy="2071493"/>
          </a:xfrm>
          <a:prstGeom prst="rect">
            <a:avLst/>
          </a:prstGeom>
        </p:spPr>
      </p:pic>
      <p:sp>
        <p:nvSpPr>
          <p:cNvPr id="20" name="TextBox 19"/>
          <p:cNvSpPr txBox="1"/>
          <p:nvPr/>
        </p:nvSpPr>
        <p:spPr>
          <a:xfrm>
            <a:off x="1981200" y="152400"/>
            <a:ext cx="3299878" cy="369332"/>
          </a:xfrm>
          <a:prstGeom prst="rect">
            <a:avLst/>
          </a:prstGeom>
          <a:noFill/>
        </p:spPr>
        <p:txBody>
          <a:bodyPr wrap="none" rtlCol="0">
            <a:spAutoFit/>
          </a:bodyPr>
          <a:lstStyle/>
          <a:p>
            <a:r>
              <a:rPr lang="en-US" dirty="0"/>
              <a:t>Set Reference Test – Test Started</a:t>
            </a:r>
          </a:p>
        </p:txBody>
      </p:sp>
    </p:spTree>
    <p:extLst>
      <p:ext uri="{BB962C8B-B14F-4D97-AF65-F5344CB8AC3E}">
        <p14:creationId xmlns:p14="http://schemas.microsoft.com/office/powerpoint/2010/main" val="214103442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p:cNvSpPr/>
          <p:nvPr/>
        </p:nvSpPr>
        <p:spPr>
          <a:xfrm>
            <a:off x="2885273" y="3890904"/>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p:cNvSpPr/>
          <p:nvPr/>
        </p:nvSpPr>
        <p:spPr>
          <a:xfrm>
            <a:off x="5286519" y="3914457"/>
            <a:ext cx="163689" cy="16745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467600" y="1600200"/>
            <a:ext cx="3666931" cy="923330"/>
          </a:xfrm>
          <a:prstGeom prst="rect">
            <a:avLst/>
          </a:prstGeom>
          <a:noFill/>
        </p:spPr>
        <p:txBody>
          <a:bodyPr wrap="square" rtlCol="0">
            <a:spAutoFit/>
          </a:bodyPr>
          <a:lstStyle/>
          <a:p>
            <a:pPr marL="285750" indent="-285750">
              <a:buFont typeface="Arial" panose="020B0604020202020204" pitchFamily="34" charset="0"/>
              <a:buChar char="•"/>
            </a:pPr>
            <a:r>
              <a:rPr lang="en-US" dirty="0"/>
              <a:t>Set reference is done!  Success!</a:t>
            </a:r>
          </a:p>
          <a:p>
            <a:pPr marL="285750" indent="-285750">
              <a:buFont typeface="Arial" panose="020B0604020202020204" pitchFamily="34" charset="0"/>
              <a:buChar char="•"/>
            </a:pPr>
            <a:r>
              <a:rPr lang="en-US" dirty="0"/>
              <a:t>Note that both the local and remote units provide test status</a:t>
            </a:r>
          </a:p>
        </p:txBody>
      </p:sp>
      <p:pic>
        <p:nvPicPr>
          <p:cNvPr id="17" name="Picture 16"/>
          <p:cNvPicPr>
            <a:picLocks noChangeAspect="1"/>
          </p:cNvPicPr>
          <p:nvPr/>
        </p:nvPicPr>
        <p:blipFill>
          <a:blip r:embed="rId4"/>
          <a:stretch>
            <a:fillRect/>
          </a:stretch>
        </p:blipFill>
        <p:spPr>
          <a:xfrm>
            <a:off x="4851628" y="1828607"/>
            <a:ext cx="1211054" cy="2071590"/>
          </a:xfrm>
          <a:prstGeom prst="rect">
            <a:avLst/>
          </a:prstGeom>
        </p:spPr>
      </p:pic>
      <p:pic>
        <p:nvPicPr>
          <p:cNvPr id="18" name="Picture 17"/>
          <p:cNvPicPr>
            <a:picLocks noChangeAspect="1"/>
          </p:cNvPicPr>
          <p:nvPr/>
        </p:nvPicPr>
        <p:blipFill>
          <a:blip r:embed="rId5"/>
          <a:stretch>
            <a:fillRect/>
          </a:stretch>
        </p:blipFill>
        <p:spPr>
          <a:xfrm>
            <a:off x="1878272" y="1822289"/>
            <a:ext cx="1220262" cy="2049916"/>
          </a:xfrm>
          <a:prstGeom prst="rect">
            <a:avLst/>
          </a:prstGeom>
        </p:spPr>
      </p:pic>
      <p:sp>
        <p:nvSpPr>
          <p:cNvPr id="20" name="TextBox 19"/>
          <p:cNvSpPr txBox="1"/>
          <p:nvPr/>
        </p:nvSpPr>
        <p:spPr>
          <a:xfrm>
            <a:off x="1981200" y="152400"/>
            <a:ext cx="2915478" cy="369332"/>
          </a:xfrm>
          <a:prstGeom prst="rect">
            <a:avLst/>
          </a:prstGeom>
          <a:noFill/>
        </p:spPr>
        <p:txBody>
          <a:bodyPr wrap="none" rtlCol="0">
            <a:spAutoFit/>
          </a:bodyPr>
          <a:lstStyle/>
          <a:p>
            <a:r>
              <a:rPr lang="en-US" dirty="0"/>
              <a:t>Set Reference Test – Success!</a:t>
            </a:r>
          </a:p>
        </p:txBody>
      </p:sp>
      <p:sp>
        <p:nvSpPr>
          <p:cNvPr id="2" name="Rectangle 1"/>
          <p:cNvSpPr/>
          <p:nvPr/>
        </p:nvSpPr>
        <p:spPr>
          <a:xfrm>
            <a:off x="7696200" y="2895600"/>
            <a:ext cx="3276600" cy="646331"/>
          </a:xfrm>
          <a:prstGeom prst="rect">
            <a:avLst/>
          </a:prstGeom>
        </p:spPr>
        <p:txBody>
          <a:bodyPr wrap="square">
            <a:spAutoFit/>
          </a:bodyPr>
          <a:lstStyle/>
          <a:p>
            <a:r>
              <a:rPr lang="en-US" dirty="0"/>
              <a:t>See this video for more info on performing a Set Reference Test</a:t>
            </a:r>
          </a:p>
        </p:txBody>
      </p:sp>
      <p:pic>
        <p:nvPicPr>
          <p:cNvPr id="4" name="u0PU2HGYxoM"/>
          <p:cNvPicPr>
            <a:picLocks noRot="1" noChangeAspect="1"/>
          </p:cNvPicPr>
          <p:nvPr>
            <a:videoFile r:link="rId1"/>
          </p:nvPr>
        </p:nvPicPr>
        <p:blipFill>
          <a:blip r:embed="rId6"/>
          <a:stretch>
            <a:fillRect/>
          </a:stretch>
        </p:blipFill>
        <p:spPr>
          <a:xfrm>
            <a:off x="7391400" y="3657600"/>
            <a:ext cx="3657600" cy="2057400"/>
          </a:xfrm>
          <a:prstGeom prst="rect">
            <a:avLst/>
          </a:prstGeom>
        </p:spPr>
      </p:pic>
      <p:cxnSp>
        <p:nvCxnSpPr>
          <p:cNvPr id="5" name="Straight Arrow Connector 4"/>
          <p:cNvCxnSpPr/>
          <p:nvPr/>
        </p:nvCxnSpPr>
        <p:spPr>
          <a:xfrm flipH="1">
            <a:off x="2819400" y="3183622"/>
            <a:ext cx="5334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5943600" y="3200400"/>
            <a:ext cx="5334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410200" y="6096000"/>
            <a:ext cx="3758786" cy="369332"/>
          </a:xfrm>
          <a:prstGeom prst="rect">
            <a:avLst/>
          </a:prstGeom>
          <a:noFill/>
        </p:spPr>
        <p:txBody>
          <a:bodyPr wrap="none" rtlCol="0">
            <a:spAutoFit/>
          </a:bodyPr>
          <a:lstStyle/>
          <a:p>
            <a:r>
              <a:rPr lang="en-US" dirty="0"/>
              <a:t>Return to OneTouch buttons overview</a:t>
            </a:r>
          </a:p>
        </p:txBody>
      </p:sp>
      <p:cxnSp>
        <p:nvCxnSpPr>
          <p:cNvPr id="9" name="Straight Arrow Connector 8"/>
          <p:cNvCxnSpPr/>
          <p:nvPr/>
        </p:nvCxnSpPr>
        <p:spPr>
          <a:xfrm flipH="1" flipV="1">
            <a:off x="4953000" y="6096000"/>
            <a:ext cx="457200" cy="152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62800" y="29361"/>
            <a:ext cx="2743200" cy="369332"/>
          </a:xfrm>
          <a:prstGeom prst="rect">
            <a:avLst/>
          </a:prstGeom>
          <a:noFill/>
        </p:spPr>
        <p:txBody>
          <a:bodyPr wrap="square" rtlCol="0">
            <a:spAutoFit/>
          </a:bodyPr>
          <a:lstStyle/>
          <a:p>
            <a:pPr algn="ctr"/>
            <a:r>
              <a:rPr lang="en-US" dirty="0"/>
              <a:t>Return to Menu or Home</a:t>
            </a:r>
          </a:p>
        </p:txBody>
      </p:sp>
      <p:cxnSp>
        <p:nvCxnSpPr>
          <p:cNvPr id="24" name="Straight Arrow Connector 23"/>
          <p:cNvCxnSpPr/>
          <p:nvPr/>
        </p:nvCxnSpPr>
        <p:spPr>
          <a:xfrm>
            <a:off x="9829800" y="22860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733800" y="5791200"/>
            <a:ext cx="533400" cy="457200"/>
          </a:xfrm>
          <a:prstGeom prst="rect">
            <a:avLst/>
          </a:prstGeom>
          <a:solidFill>
            <a:schemeClr val="bg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64347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120742" y="4572000"/>
            <a:ext cx="2583528" cy="461665"/>
          </a:xfrm>
          <a:prstGeom prst="rect">
            <a:avLst/>
          </a:prstGeom>
          <a:noFill/>
        </p:spPr>
        <p:txBody>
          <a:bodyPr wrap="none" rtlCol="0">
            <a:spAutoFit/>
          </a:bodyPr>
          <a:lstStyle/>
          <a:p>
            <a:r>
              <a:rPr lang="en-US" sz="2400" dirty="0"/>
              <a:t>Support, </a:t>
            </a:r>
            <a:r>
              <a:rPr lang="en-US" sz="2400" dirty="0" err="1"/>
              <a:t>XpertCare</a:t>
            </a:r>
            <a:endParaRPr lang="en-US" sz="2400" dirty="0"/>
          </a:p>
        </p:txBody>
      </p:sp>
      <p:sp>
        <p:nvSpPr>
          <p:cNvPr id="4" name="TextBox 3"/>
          <p:cNvSpPr txBox="1"/>
          <p:nvPr/>
        </p:nvSpPr>
        <p:spPr>
          <a:xfrm>
            <a:off x="901235" y="703735"/>
            <a:ext cx="5050386" cy="4678204"/>
          </a:xfrm>
          <a:prstGeom prst="rect">
            <a:avLst/>
          </a:prstGeom>
          <a:noFill/>
        </p:spPr>
        <p:txBody>
          <a:bodyPr wrap="square" rtlCol="0">
            <a:spAutoFit/>
          </a:bodyPr>
          <a:lstStyle/>
          <a:p>
            <a:r>
              <a:rPr lang="en-US" sz="2800" dirty="0"/>
              <a:t>Key benefits of </a:t>
            </a:r>
            <a:r>
              <a:rPr lang="en-US" sz="2800" dirty="0" err="1"/>
              <a:t>XpertCare</a:t>
            </a:r>
            <a:endParaRPr lang="en-US" sz="2800" dirty="0"/>
          </a:p>
          <a:p>
            <a:pPr marL="285750" indent="-285750">
              <a:buFont typeface="Arial" panose="020B0604020202020204" pitchFamily="34" charset="0"/>
              <a:buChar char="•"/>
            </a:pPr>
            <a:r>
              <a:rPr lang="en-US" dirty="0"/>
              <a:t>Covers </a:t>
            </a:r>
            <a:r>
              <a:rPr lang="en-US" u="sng" dirty="0"/>
              <a:t>accidental</a:t>
            </a:r>
            <a:r>
              <a:rPr lang="en-US" dirty="0"/>
              <a:t> damage of WireXpert local or remote Dual Control System™</a:t>
            </a:r>
          </a:p>
          <a:p>
            <a:pPr marL="285750" indent="-285750">
              <a:buFont typeface="Arial" panose="020B0604020202020204" pitchFamily="34" charset="0"/>
              <a:buChar char="•"/>
            </a:pPr>
            <a:r>
              <a:rPr lang="en-US" u="sng" dirty="0"/>
              <a:t>Shipping costs are covered</a:t>
            </a:r>
            <a:r>
              <a:rPr lang="en-US" dirty="0"/>
              <a:t> for WireXpert repair</a:t>
            </a:r>
          </a:p>
          <a:p>
            <a:pPr marL="285750" indent="-285750">
              <a:buFont typeface="Arial" panose="020B0604020202020204" pitchFamily="34" charset="0"/>
              <a:buChar char="•"/>
            </a:pPr>
            <a:r>
              <a:rPr lang="en-US" u="sng" dirty="0"/>
              <a:t>Loaner units provided</a:t>
            </a:r>
            <a:r>
              <a:rPr lang="en-US" dirty="0"/>
              <a:t> next business day for WireXpert repair so your job can keep moving</a:t>
            </a:r>
          </a:p>
          <a:p>
            <a:pPr marL="285750" indent="-285750">
              <a:buFont typeface="Arial" panose="020B0604020202020204" pitchFamily="34" charset="0"/>
              <a:buChar char="•"/>
            </a:pPr>
            <a:r>
              <a:rPr lang="en-US" dirty="0"/>
              <a:t>Annual </a:t>
            </a:r>
            <a:r>
              <a:rPr lang="en-US" u="sng" dirty="0"/>
              <a:t>calibration provided</a:t>
            </a:r>
          </a:p>
          <a:p>
            <a:pPr marL="742950" lvl="1" indent="-285750">
              <a:buFont typeface="Arial" panose="020B0604020202020204" pitchFamily="34" charset="0"/>
              <a:buChar char="•"/>
            </a:pPr>
            <a:r>
              <a:rPr lang="en-US" dirty="0"/>
              <a:t>Loaner units provided when scheduled at least 2 weeks in advance for WireXpert calibration</a:t>
            </a:r>
          </a:p>
          <a:p>
            <a:pPr marL="285750" indent="-285750">
              <a:buFont typeface="Arial" panose="020B0604020202020204" pitchFamily="34" charset="0"/>
              <a:buChar char="•"/>
            </a:pPr>
            <a:r>
              <a:rPr lang="en-US" dirty="0"/>
              <a:t>Permanent link test reference cables covered for manufacturing defects, and once per year for </a:t>
            </a:r>
            <a:r>
              <a:rPr lang="en-US" u="sng" dirty="0"/>
              <a:t>accidental</a:t>
            </a:r>
            <a:r>
              <a:rPr lang="en-US" dirty="0"/>
              <a:t> damage</a:t>
            </a:r>
          </a:p>
          <a:p>
            <a:pPr marL="285750" indent="-285750">
              <a:buFont typeface="Arial" panose="020B0604020202020204" pitchFamily="34" charset="0"/>
              <a:buChar char="•"/>
            </a:pPr>
            <a:r>
              <a:rPr lang="en-US" dirty="0"/>
              <a:t>Adapters covered for manufacturing defects</a:t>
            </a:r>
          </a:p>
          <a:p>
            <a:pPr marL="285750" indent="-285750">
              <a:buFont typeface="Arial" panose="020B0604020202020204" pitchFamily="34" charset="0"/>
              <a:buChar char="•"/>
            </a:pPr>
            <a:r>
              <a:rPr lang="en-US" dirty="0"/>
              <a:t>Batteries covered for manufacturing defects</a:t>
            </a:r>
          </a:p>
          <a:p>
            <a:pPr marL="285750" indent="-285750">
              <a:buFont typeface="Arial" panose="020B0604020202020204" pitchFamily="34" charset="0"/>
              <a:buChar char="•"/>
            </a:pPr>
            <a:endParaRPr lang="en-US" dirty="0"/>
          </a:p>
        </p:txBody>
      </p:sp>
      <p:grpSp>
        <p:nvGrpSpPr>
          <p:cNvPr id="15" name="Group 14"/>
          <p:cNvGrpSpPr/>
          <p:nvPr/>
        </p:nvGrpSpPr>
        <p:grpSpPr>
          <a:xfrm>
            <a:off x="6759580" y="1553372"/>
            <a:ext cx="5080959" cy="2975498"/>
            <a:chOff x="1315349" y="1428632"/>
            <a:chExt cx="6800850" cy="4069000"/>
          </a:xfrm>
        </p:grpSpPr>
        <p:pic>
          <p:nvPicPr>
            <p:cNvPr id="13" name="Picture 12"/>
            <p:cNvPicPr>
              <a:picLocks noChangeAspect="1"/>
            </p:cNvPicPr>
            <p:nvPr/>
          </p:nvPicPr>
          <p:blipFill>
            <a:blip r:embed="rId3"/>
            <a:stretch>
              <a:fillRect/>
            </a:stretch>
          </p:blipFill>
          <p:spPr>
            <a:xfrm>
              <a:off x="1315349" y="1601907"/>
              <a:ext cx="6800850" cy="3895725"/>
            </a:xfrm>
            <a:prstGeom prst="rect">
              <a:avLst/>
            </a:prstGeom>
          </p:spPr>
        </p:pic>
        <p:pic>
          <p:nvPicPr>
            <p:cNvPr id="14" name="Picture 13"/>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rot="624970">
              <a:off x="1859902" y="1428632"/>
              <a:ext cx="1049375" cy="1673689"/>
            </a:xfrm>
            <a:prstGeom prst="rect">
              <a:avLst/>
            </a:prstGeom>
          </p:spPr>
        </p:pic>
      </p:grpSp>
      <p:sp>
        <p:nvSpPr>
          <p:cNvPr id="17" name="Rectangle 16"/>
          <p:cNvSpPr/>
          <p:nvPr/>
        </p:nvSpPr>
        <p:spPr>
          <a:xfrm>
            <a:off x="5334000" y="5486400"/>
            <a:ext cx="601579" cy="685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00800" y="5486400"/>
            <a:ext cx="762000" cy="7620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39876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120742" y="4572000"/>
            <a:ext cx="2583528" cy="461665"/>
          </a:xfrm>
          <a:prstGeom prst="rect">
            <a:avLst/>
          </a:prstGeom>
          <a:noFill/>
        </p:spPr>
        <p:txBody>
          <a:bodyPr wrap="none" rtlCol="0">
            <a:spAutoFit/>
          </a:bodyPr>
          <a:lstStyle/>
          <a:p>
            <a:r>
              <a:rPr lang="en-US" sz="2400" dirty="0"/>
              <a:t>Support, </a:t>
            </a:r>
            <a:r>
              <a:rPr lang="en-US" sz="2400" dirty="0" err="1"/>
              <a:t>XpertCare</a:t>
            </a:r>
            <a:endParaRPr lang="en-US" sz="2400" dirty="0"/>
          </a:p>
        </p:txBody>
      </p:sp>
      <p:sp>
        <p:nvSpPr>
          <p:cNvPr id="4" name="TextBox 3"/>
          <p:cNvSpPr txBox="1"/>
          <p:nvPr/>
        </p:nvSpPr>
        <p:spPr>
          <a:xfrm>
            <a:off x="288757" y="984471"/>
            <a:ext cx="6256421" cy="1384995"/>
          </a:xfrm>
          <a:prstGeom prst="rect">
            <a:avLst/>
          </a:prstGeom>
          <a:noFill/>
        </p:spPr>
        <p:txBody>
          <a:bodyPr wrap="square" rtlCol="0">
            <a:spAutoFit/>
          </a:bodyPr>
          <a:lstStyle/>
          <a:p>
            <a:r>
              <a:rPr lang="en-US" sz="2800" dirty="0"/>
              <a:t>Why XpertCare?</a:t>
            </a:r>
          </a:p>
          <a:p>
            <a:r>
              <a:rPr lang="en-US" sz="2800" dirty="0"/>
              <a:t>Protect your investment</a:t>
            </a:r>
          </a:p>
          <a:p>
            <a:r>
              <a:rPr lang="en-US" sz="2800" dirty="0"/>
              <a:t>Keep jobs going when accidents happen</a:t>
            </a:r>
          </a:p>
        </p:txBody>
      </p:sp>
      <p:grpSp>
        <p:nvGrpSpPr>
          <p:cNvPr id="15" name="Group 14"/>
          <p:cNvGrpSpPr/>
          <p:nvPr/>
        </p:nvGrpSpPr>
        <p:grpSpPr>
          <a:xfrm>
            <a:off x="6759580" y="1553372"/>
            <a:ext cx="5080959" cy="2975498"/>
            <a:chOff x="1315349" y="1428632"/>
            <a:chExt cx="6800850" cy="4069000"/>
          </a:xfrm>
        </p:grpSpPr>
        <p:pic>
          <p:nvPicPr>
            <p:cNvPr id="13" name="Picture 12"/>
            <p:cNvPicPr>
              <a:picLocks noChangeAspect="1"/>
            </p:cNvPicPr>
            <p:nvPr/>
          </p:nvPicPr>
          <p:blipFill>
            <a:blip r:embed="rId3"/>
            <a:stretch>
              <a:fillRect/>
            </a:stretch>
          </p:blipFill>
          <p:spPr>
            <a:xfrm>
              <a:off x="1315349" y="1601907"/>
              <a:ext cx="6800850" cy="3895725"/>
            </a:xfrm>
            <a:prstGeom prst="rect">
              <a:avLst/>
            </a:prstGeom>
          </p:spPr>
        </p:pic>
        <p:pic>
          <p:nvPicPr>
            <p:cNvPr id="14" name="Picture 13"/>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rot="624970">
              <a:off x="1859902" y="1428632"/>
              <a:ext cx="1049375" cy="1673689"/>
            </a:xfrm>
            <a:prstGeom prst="rect">
              <a:avLst/>
            </a:prstGeom>
          </p:spPr>
        </p:pic>
      </p:grpSp>
      <p:graphicFrame>
        <p:nvGraphicFramePr>
          <p:cNvPr id="2" name="Table 1"/>
          <p:cNvGraphicFramePr>
            <a:graphicFrameLocks noGrp="1"/>
          </p:cNvGraphicFramePr>
          <p:nvPr>
            <p:extLst>
              <p:ext uri="{D42A27DB-BD31-4B8C-83A1-F6EECF244321}">
                <p14:modId xmlns:p14="http://schemas.microsoft.com/office/powerpoint/2010/main" val="3437998537"/>
              </p:ext>
            </p:extLst>
          </p:nvPr>
        </p:nvGraphicFramePr>
        <p:xfrm>
          <a:off x="995614" y="2407270"/>
          <a:ext cx="3543300" cy="2033016"/>
        </p:xfrm>
        <a:graphic>
          <a:graphicData uri="http://schemas.openxmlformats.org/drawingml/2006/table">
            <a:tbl>
              <a:tblPr firstRow="1" firstCol="1" bandRow="1">
                <a:tableStyleId>{5C22544A-7EE6-4342-B048-85BDC9FD1C3A}</a:tableStyleId>
              </a:tblPr>
              <a:tblGrid>
                <a:gridCol w="2111375">
                  <a:extLst>
                    <a:ext uri="{9D8B030D-6E8A-4147-A177-3AD203B41FA5}">
                      <a16:colId xmlns:a16="http://schemas.microsoft.com/office/drawing/2014/main" val="3243170910"/>
                    </a:ext>
                  </a:extLst>
                </a:gridCol>
                <a:gridCol w="1431925">
                  <a:extLst>
                    <a:ext uri="{9D8B030D-6E8A-4147-A177-3AD203B41FA5}">
                      <a16:colId xmlns:a16="http://schemas.microsoft.com/office/drawing/2014/main" val="1673083906"/>
                    </a:ext>
                  </a:extLst>
                </a:gridCol>
              </a:tblGrid>
              <a:tr h="176530">
                <a:tc>
                  <a:txBody>
                    <a:bodyPr/>
                    <a:lstStyle/>
                    <a:p>
                      <a:pPr marL="0" marR="331470" algn="l">
                        <a:lnSpc>
                          <a:spcPct val="115000"/>
                        </a:lnSpc>
                        <a:spcBef>
                          <a:spcPts val="0"/>
                        </a:spcBef>
                        <a:spcAft>
                          <a:spcPts val="0"/>
                        </a:spcAft>
                      </a:pPr>
                      <a:r>
                        <a:rPr lang="en-US" sz="1200" spc="20">
                          <a:effectLst/>
                        </a:rPr>
                        <a:t>Description</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200" spc="20">
                          <a:effectLst/>
                        </a:rPr>
                        <a:t>Cost</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1284557"/>
                  </a:ext>
                </a:extLst>
              </a:tr>
              <a:tr h="0">
                <a:tc>
                  <a:txBody>
                    <a:bodyPr/>
                    <a:lstStyle/>
                    <a:p>
                      <a:pPr marL="0" marR="102870" algn="l">
                        <a:lnSpc>
                          <a:spcPct val="115000"/>
                        </a:lnSpc>
                        <a:spcBef>
                          <a:spcPts val="0"/>
                        </a:spcBef>
                        <a:spcAft>
                          <a:spcPts val="0"/>
                        </a:spcAft>
                      </a:pPr>
                      <a:r>
                        <a:rPr lang="en-US" sz="1100">
                          <a:effectLst/>
                        </a:rPr>
                        <a:t>Unit Repair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100">
                          <a:effectLst/>
                        </a:rPr>
                        <a:t>   $895</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62331081"/>
                  </a:ext>
                </a:extLst>
              </a:tr>
              <a:tr h="0">
                <a:tc>
                  <a:txBody>
                    <a:bodyPr/>
                    <a:lstStyle/>
                    <a:p>
                      <a:pPr marL="0" marR="102870" algn="l">
                        <a:lnSpc>
                          <a:spcPct val="115000"/>
                        </a:lnSpc>
                        <a:spcBef>
                          <a:spcPts val="0"/>
                        </a:spcBef>
                        <a:spcAft>
                          <a:spcPts val="0"/>
                        </a:spcAft>
                      </a:pPr>
                      <a:r>
                        <a:rPr lang="en-US" sz="1100">
                          <a:effectLst/>
                        </a:rPr>
                        <a:t>Loaner</a:t>
                      </a:r>
                      <a:r>
                        <a:rPr lang="en-US" sz="1100" spc="60">
                          <a:effectLst/>
                        </a:rPr>
                        <a:t> </a:t>
                      </a:r>
                      <a:r>
                        <a:rPr lang="en-US" sz="1100">
                          <a:effectLst/>
                        </a:rPr>
                        <a:t>unit</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100">
                          <a:effectLst/>
                        </a:rPr>
                        <a:t>   $350</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58569323"/>
                  </a:ext>
                </a:extLst>
              </a:tr>
              <a:tr h="0">
                <a:tc>
                  <a:txBody>
                    <a:bodyPr/>
                    <a:lstStyle/>
                    <a:p>
                      <a:pPr marL="0" marR="102870" algn="l">
                        <a:lnSpc>
                          <a:spcPct val="115000"/>
                        </a:lnSpc>
                        <a:spcBef>
                          <a:spcPts val="0"/>
                        </a:spcBef>
                        <a:spcAft>
                          <a:spcPts val="0"/>
                        </a:spcAft>
                      </a:pPr>
                      <a:r>
                        <a:rPr lang="en-US" sz="1100">
                          <a:effectLst/>
                        </a:rPr>
                        <a:t>Annual</a:t>
                      </a:r>
                      <a:r>
                        <a:rPr lang="en-US" sz="1100" spc="50">
                          <a:effectLst/>
                        </a:rPr>
                        <a:t> </a:t>
                      </a:r>
                      <a:r>
                        <a:rPr lang="en-US" sz="1100">
                          <a:effectLst/>
                        </a:rPr>
                        <a:t>calibration</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100">
                          <a:effectLst/>
                        </a:rPr>
                        <a:t>   $480</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7897641"/>
                  </a:ext>
                </a:extLst>
              </a:tr>
              <a:tr h="0">
                <a:tc>
                  <a:txBody>
                    <a:bodyPr/>
                    <a:lstStyle/>
                    <a:p>
                      <a:pPr marL="0" marR="102870" algn="l">
                        <a:lnSpc>
                          <a:spcPct val="115000"/>
                        </a:lnSpc>
                        <a:spcBef>
                          <a:spcPts val="0"/>
                        </a:spcBef>
                        <a:spcAft>
                          <a:spcPts val="0"/>
                        </a:spcAft>
                      </a:pPr>
                      <a:r>
                        <a:rPr lang="en-US" sz="1100">
                          <a:effectLst/>
                        </a:rPr>
                        <a:t>Accessory</a:t>
                      </a:r>
                      <a:r>
                        <a:rPr lang="en-US" sz="1100" spc="65">
                          <a:effectLst/>
                        </a:rPr>
                        <a:t> </a:t>
                      </a:r>
                      <a:r>
                        <a:rPr lang="en-US" sz="1100">
                          <a:effectLst/>
                        </a:rPr>
                        <a:t>replacement</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100">
                          <a:effectLst/>
                        </a:rPr>
                        <a:t>   $500</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44823664"/>
                  </a:ext>
                </a:extLst>
              </a:tr>
              <a:tr h="0">
                <a:tc>
                  <a:txBody>
                    <a:bodyPr/>
                    <a:lstStyle/>
                    <a:p>
                      <a:pPr marL="0" marR="102870" algn="l">
                        <a:lnSpc>
                          <a:spcPct val="115000"/>
                        </a:lnSpc>
                        <a:spcBef>
                          <a:spcPts val="0"/>
                        </a:spcBef>
                        <a:spcAft>
                          <a:spcPts val="0"/>
                        </a:spcAft>
                      </a:pPr>
                      <a:r>
                        <a:rPr lang="en-US" sz="1200">
                          <a:effectLst/>
                        </a:rPr>
                        <a:t>Total Separate Services</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200">
                          <a:effectLst/>
                        </a:rPr>
                        <a:t>$2,225</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93251431"/>
                  </a:ext>
                </a:extLst>
              </a:tr>
              <a:tr h="0">
                <a:tc>
                  <a:txBody>
                    <a:bodyPr/>
                    <a:lstStyle/>
                    <a:p>
                      <a:pPr marL="0" marR="331470" algn="l">
                        <a:lnSpc>
                          <a:spcPct val="115000"/>
                        </a:lnSpc>
                        <a:spcBef>
                          <a:spcPts val="0"/>
                        </a:spcBef>
                        <a:spcAft>
                          <a:spcPts val="0"/>
                        </a:spcAft>
                      </a:pPr>
                      <a:r>
                        <a:rPr lang="en-US" sz="1200">
                          <a:effectLst/>
                        </a:rPr>
                        <a:t>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200">
                          <a:effectLst/>
                        </a:rPr>
                        <a:t>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8900084"/>
                  </a:ext>
                </a:extLst>
              </a:tr>
              <a:tr h="136525">
                <a:tc>
                  <a:txBody>
                    <a:bodyPr/>
                    <a:lstStyle/>
                    <a:p>
                      <a:pPr marL="0" marR="160020" algn="l">
                        <a:lnSpc>
                          <a:spcPct val="115000"/>
                        </a:lnSpc>
                        <a:spcBef>
                          <a:spcPts val="0"/>
                        </a:spcBef>
                        <a:spcAft>
                          <a:spcPts val="0"/>
                        </a:spcAft>
                      </a:pPr>
                      <a:r>
                        <a:rPr lang="en-US" sz="1200" spc="20">
                          <a:effectLst/>
                        </a:rPr>
                        <a:t>XpertCare 1-yr package</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200" spc="20">
                          <a:effectLst/>
                        </a:rPr>
                        <a:t>$1,070</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3196106"/>
                  </a:ext>
                </a:extLst>
              </a:tr>
              <a:tr h="58420">
                <a:tc>
                  <a:txBody>
                    <a:bodyPr/>
                    <a:lstStyle/>
                    <a:p>
                      <a:pPr marL="0" marR="331470" algn="l">
                        <a:lnSpc>
                          <a:spcPct val="115000"/>
                        </a:lnSpc>
                        <a:spcBef>
                          <a:spcPts val="0"/>
                        </a:spcBef>
                        <a:spcAft>
                          <a:spcPts val="0"/>
                        </a:spcAft>
                      </a:pPr>
                      <a:r>
                        <a:rPr lang="en-US" sz="1200">
                          <a:effectLst/>
                        </a:rPr>
                        <a:t>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331470" algn="l">
                        <a:lnSpc>
                          <a:spcPct val="115000"/>
                        </a:lnSpc>
                        <a:spcBef>
                          <a:spcPts val="0"/>
                        </a:spcBef>
                        <a:spcAft>
                          <a:spcPts val="0"/>
                        </a:spcAft>
                      </a:pPr>
                      <a:r>
                        <a:rPr lang="en-US" sz="1200">
                          <a:effectLst/>
                        </a:rPr>
                        <a:t> </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725119593"/>
                  </a:ext>
                </a:extLst>
              </a:tr>
              <a:tr h="0">
                <a:tc>
                  <a:txBody>
                    <a:bodyPr/>
                    <a:lstStyle/>
                    <a:p>
                      <a:pPr marL="0" marR="331470" algn="l">
                        <a:lnSpc>
                          <a:spcPct val="115000"/>
                        </a:lnSpc>
                        <a:spcBef>
                          <a:spcPts val="0"/>
                        </a:spcBef>
                        <a:spcAft>
                          <a:spcPts val="0"/>
                        </a:spcAft>
                      </a:pPr>
                      <a:r>
                        <a:rPr lang="en-US" sz="1200" spc="20">
                          <a:effectLst/>
                        </a:rPr>
                        <a:t>Savings: 52%</a:t>
                      </a:r>
                      <a:endParaRPr lang="en-US"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331470" algn="l">
                        <a:lnSpc>
                          <a:spcPct val="115000"/>
                        </a:lnSpc>
                        <a:spcBef>
                          <a:spcPts val="0"/>
                        </a:spcBef>
                        <a:spcAft>
                          <a:spcPts val="0"/>
                        </a:spcAft>
                      </a:pPr>
                      <a:r>
                        <a:rPr lang="en-US" sz="1200" spc="20" dirty="0">
                          <a:effectLst/>
                        </a:rPr>
                        <a:t>$1,155</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19312143"/>
                  </a:ext>
                </a:extLst>
              </a:tr>
            </a:tbl>
          </a:graphicData>
        </a:graphic>
      </p:graphicFrame>
      <p:sp>
        <p:nvSpPr>
          <p:cNvPr id="10" name="Rectangle 9"/>
          <p:cNvSpPr/>
          <p:nvPr/>
        </p:nvSpPr>
        <p:spPr>
          <a:xfrm>
            <a:off x="5943600" y="52578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89557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1219200" y="228600"/>
            <a:ext cx="8824519" cy="6400800"/>
          </a:xfrm>
          <a:prstGeom prst="rect">
            <a:avLst/>
          </a:prstGeom>
        </p:spPr>
      </p:pic>
      <p:sp>
        <p:nvSpPr>
          <p:cNvPr id="7" name="TextBox 6"/>
          <p:cNvSpPr txBox="1"/>
          <p:nvPr/>
        </p:nvSpPr>
        <p:spPr>
          <a:xfrm>
            <a:off x="10134600" y="1447800"/>
            <a:ext cx="1905000" cy="1477328"/>
          </a:xfrm>
          <a:prstGeom prst="rect">
            <a:avLst/>
          </a:prstGeom>
          <a:noFill/>
        </p:spPr>
        <p:txBody>
          <a:bodyPr wrap="square" rtlCol="0">
            <a:spAutoFit/>
          </a:bodyPr>
          <a:lstStyle/>
          <a:p>
            <a:r>
              <a:rPr lang="en-US" dirty="0"/>
              <a:t>eXport Software</a:t>
            </a:r>
          </a:p>
          <a:p>
            <a:endParaRPr lang="en-US" dirty="0"/>
          </a:p>
          <a:p>
            <a:r>
              <a:rPr lang="en-US" dirty="0"/>
              <a:t>This is a list of tests for a named project</a:t>
            </a:r>
          </a:p>
        </p:txBody>
      </p:sp>
      <p:pic>
        <p:nvPicPr>
          <p:cNvPr id="11" name="Picture 10">
            <a:hlinkClick r:id="" action="ppaction://hlinkshowjump?jump=nextslide"/>
            <a:hlinkHover r:id="" action="ppaction://noaction" highlightClick="1"/>
          </p:cNvPr>
          <p:cNvPicPr>
            <a:picLocks noChangeAspect="1"/>
          </p:cNvPicPr>
          <p:nvPr/>
        </p:nvPicPr>
        <p:blipFill>
          <a:blip r:embed="rId4"/>
          <a:stretch>
            <a:fillRect/>
          </a:stretch>
        </p:blipFill>
        <p:spPr>
          <a:xfrm>
            <a:off x="11125200" y="2743200"/>
            <a:ext cx="780489" cy="348022"/>
          </a:xfrm>
          <a:prstGeom prst="rect">
            <a:avLst/>
          </a:prstGeom>
        </p:spPr>
      </p:pic>
    </p:spTree>
    <p:extLst>
      <p:ext uri="{BB962C8B-B14F-4D97-AF65-F5344CB8AC3E}">
        <p14:creationId xmlns:p14="http://schemas.microsoft.com/office/powerpoint/2010/main" val="40190124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1219200" y="228600"/>
            <a:ext cx="8824519" cy="6400800"/>
          </a:xfrm>
          <a:prstGeom prst="rect">
            <a:avLst/>
          </a:prstGeom>
        </p:spPr>
      </p:pic>
      <p:sp>
        <p:nvSpPr>
          <p:cNvPr id="7" name="TextBox 6"/>
          <p:cNvSpPr txBox="1"/>
          <p:nvPr/>
        </p:nvSpPr>
        <p:spPr>
          <a:xfrm>
            <a:off x="10134600" y="1447800"/>
            <a:ext cx="1905000" cy="4524315"/>
          </a:xfrm>
          <a:prstGeom prst="rect">
            <a:avLst/>
          </a:prstGeom>
          <a:noFill/>
        </p:spPr>
        <p:txBody>
          <a:bodyPr wrap="square" rtlCol="0">
            <a:spAutoFit/>
          </a:bodyPr>
          <a:lstStyle/>
          <a:p>
            <a:r>
              <a:rPr lang="en-US" sz="1600" dirty="0"/>
              <a:t>eXport Software</a:t>
            </a:r>
          </a:p>
          <a:p>
            <a:endParaRPr lang="en-US" sz="1600" dirty="0"/>
          </a:p>
          <a:p>
            <a:r>
              <a:rPr lang="en-US" sz="1600" dirty="0"/>
              <a:t>Note that if you right click a cable label, a menu of convenient options appears</a:t>
            </a:r>
          </a:p>
          <a:p>
            <a:endParaRPr lang="en-US" sz="1600" dirty="0"/>
          </a:p>
          <a:p>
            <a:r>
              <a:rPr lang="en-US" sz="1600" dirty="0"/>
              <a:t>Since the WireXpert stores raw test data, you can even retest, or re-certify, a cable to a different standard just by selecting a different standard and selecting your stored data results</a:t>
            </a:r>
          </a:p>
        </p:txBody>
      </p:sp>
      <p:pic>
        <p:nvPicPr>
          <p:cNvPr id="11" name="Picture 10">
            <a:hlinkClick r:id="" action="ppaction://hlinkshowjump?jump=nextslide"/>
            <a:hlinkHover r:id="" action="ppaction://noaction" highlightClick="1"/>
          </p:cNvPr>
          <p:cNvPicPr>
            <a:picLocks noChangeAspect="1"/>
          </p:cNvPicPr>
          <p:nvPr/>
        </p:nvPicPr>
        <p:blipFill>
          <a:blip r:embed="rId4"/>
          <a:stretch>
            <a:fillRect/>
          </a:stretch>
        </p:blipFill>
        <p:spPr>
          <a:xfrm>
            <a:off x="11353800" y="6248400"/>
            <a:ext cx="780489" cy="348022"/>
          </a:xfrm>
          <a:prstGeom prst="rect">
            <a:avLst/>
          </a:prstGeom>
        </p:spPr>
      </p:pic>
      <p:pic>
        <p:nvPicPr>
          <p:cNvPr id="5" name="Picture 4"/>
          <p:cNvPicPr>
            <a:picLocks noChangeAspect="1"/>
          </p:cNvPicPr>
          <p:nvPr/>
        </p:nvPicPr>
        <p:blipFill rotWithShape="1">
          <a:blip r:embed="rId5"/>
          <a:srcRect l="73485" t="28812" r="20526" b="53360"/>
          <a:stretch/>
        </p:blipFill>
        <p:spPr>
          <a:xfrm>
            <a:off x="4724400" y="1524000"/>
            <a:ext cx="1092201" cy="1016000"/>
          </a:xfrm>
          <a:prstGeom prst="rect">
            <a:avLst/>
          </a:prstGeom>
          <a:ln>
            <a:solidFill>
              <a:schemeClr val="bg2">
                <a:lumMod val="90000"/>
              </a:schemeClr>
            </a:solidFill>
          </a:ln>
        </p:spPr>
      </p:pic>
      <p:pic>
        <p:nvPicPr>
          <p:cNvPr id="13" name="Picture 12"/>
          <p:cNvPicPr>
            <a:picLocks noChangeAspect="1"/>
          </p:cNvPicPr>
          <p:nvPr/>
        </p:nvPicPr>
        <p:blipFill>
          <a:blip r:embed="rId6">
            <a:extLst>
              <a:ext uri="{BEBA8EAE-BF5A-486C-A8C5-ECC9F3942E4B}">
                <a14:imgProps xmlns:a14="http://schemas.microsoft.com/office/drawing/2010/main">
                  <a14:imgLayer r:embed="rId7">
                    <a14:imgEffect>
                      <a14:backgroundRemoval t="1478" b="99507" l="0" r="89630">
                        <a14:foregroundMark x1="20000" y1="30542" x2="48889" y2="74384"/>
                        <a14:foregroundMark x1="12593" y1="19704" x2="46667" y2="48276"/>
                        <a14:foregroundMark x1="25185" y1="41872" x2="20000" y2="73399"/>
                      </a14:backgroundRemoval>
                    </a14:imgEffect>
                  </a14:imgLayer>
                </a14:imgProps>
              </a:ext>
            </a:extLst>
          </a:blip>
          <a:stretch>
            <a:fillRect/>
          </a:stretch>
        </p:blipFill>
        <p:spPr>
          <a:xfrm>
            <a:off x="5526847" y="2192116"/>
            <a:ext cx="76200" cy="114582"/>
          </a:xfrm>
          <a:prstGeom prst="rect">
            <a:avLst/>
          </a:prstGeom>
        </p:spPr>
      </p:pic>
    </p:spTree>
    <p:extLst>
      <p:ext uri="{BB962C8B-B14F-4D97-AF65-F5344CB8AC3E}">
        <p14:creationId xmlns:p14="http://schemas.microsoft.com/office/powerpoint/2010/main" val="1581998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1219200" y="228600"/>
            <a:ext cx="8824519" cy="6400800"/>
          </a:xfrm>
          <a:prstGeom prst="rect">
            <a:avLst/>
          </a:prstGeom>
        </p:spPr>
      </p:pic>
      <p:sp>
        <p:nvSpPr>
          <p:cNvPr id="12" name="Rectangle 11">
            <a:hlinkClick r:id="rId4" action="ppaction://hlinksldjump"/>
            <a:hlinkHover r:id="" action="ppaction://noaction" highlightClick="1"/>
          </p:cNvPr>
          <p:cNvSpPr/>
          <p:nvPr/>
        </p:nvSpPr>
        <p:spPr>
          <a:xfrm>
            <a:off x="2437925" y="1904383"/>
            <a:ext cx="7311390" cy="13934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0134600" y="1447800"/>
            <a:ext cx="1905000" cy="2031325"/>
          </a:xfrm>
          <a:prstGeom prst="rect">
            <a:avLst/>
          </a:prstGeom>
          <a:noFill/>
        </p:spPr>
        <p:txBody>
          <a:bodyPr wrap="square" rtlCol="0">
            <a:spAutoFit/>
          </a:bodyPr>
          <a:lstStyle/>
          <a:p>
            <a:r>
              <a:rPr lang="en-US" dirty="0"/>
              <a:t>eXport Software</a:t>
            </a:r>
          </a:p>
          <a:p>
            <a:endParaRPr lang="en-US" dirty="0"/>
          </a:p>
          <a:p>
            <a:r>
              <a:rPr lang="en-US" dirty="0"/>
              <a:t>Let’s pick a test and drill-in to see results</a:t>
            </a:r>
          </a:p>
          <a:p>
            <a:endParaRPr lang="en-US" dirty="0"/>
          </a:p>
          <a:p>
            <a:r>
              <a:rPr lang="en-US" b="1" dirty="0"/>
              <a:t>Select Test 6</a:t>
            </a:r>
          </a:p>
        </p:txBody>
      </p:sp>
      <p:sp>
        <p:nvSpPr>
          <p:cNvPr id="8" name="Arrow: Right 7"/>
          <p:cNvSpPr/>
          <p:nvPr/>
        </p:nvSpPr>
        <p:spPr>
          <a:xfrm>
            <a:off x="1828800" y="1828800"/>
            <a:ext cx="685800" cy="304800"/>
          </a:xfrm>
          <a:prstGeom prst="right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069184" y="1793080"/>
            <a:ext cx="756938" cy="369332"/>
          </a:xfrm>
          <a:prstGeom prst="rect">
            <a:avLst/>
          </a:prstGeom>
        </p:spPr>
        <p:txBody>
          <a:bodyPr wrap="none">
            <a:spAutoFit/>
          </a:bodyPr>
          <a:lstStyle/>
          <a:p>
            <a:r>
              <a:rPr lang="en-US" b="1" dirty="0"/>
              <a:t>Select</a:t>
            </a:r>
            <a:endParaRPr lang="en-US" dirty="0"/>
          </a:p>
        </p:txBody>
      </p:sp>
    </p:spTree>
    <p:extLst>
      <p:ext uri="{BB962C8B-B14F-4D97-AF65-F5344CB8AC3E}">
        <p14:creationId xmlns:p14="http://schemas.microsoft.com/office/powerpoint/2010/main" val="31872767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1219200" y="228600"/>
            <a:ext cx="8816195" cy="6400800"/>
          </a:xfrm>
          <a:prstGeom prst="rect">
            <a:avLst/>
          </a:prstGeom>
        </p:spPr>
      </p:pic>
    </p:spTree>
    <p:extLst>
      <p:ext uri="{BB962C8B-B14F-4D97-AF65-F5344CB8AC3E}">
        <p14:creationId xmlns:p14="http://schemas.microsoft.com/office/powerpoint/2010/main" val="2553079007"/>
      </p:ext>
    </p:extLst>
  </p:cSld>
  <p:clrMapOvr>
    <a:masterClrMapping/>
  </p:clrMapOvr>
  <mc:AlternateContent xmlns:mc="http://schemas.openxmlformats.org/markup-compatibility/2006" xmlns:p14="http://schemas.microsoft.com/office/powerpoint/2010/main">
    <mc:Choice Requires="p14">
      <p:transition spd="slow" p14:dur="2000" advClick="0" advTm="100"/>
    </mc:Choice>
    <mc:Fallback xmlns="">
      <p:transition spd="slow" advClick="0" advTm="100"/>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p:cNvPicPr>
            <a:picLocks noChangeAspect="1"/>
          </p:cNvPicPr>
          <p:nvPr/>
        </p:nvPicPr>
        <p:blipFill>
          <a:blip r:embed="rId3"/>
          <a:stretch>
            <a:fillRect/>
          </a:stretch>
        </p:blipFill>
        <p:spPr>
          <a:xfrm>
            <a:off x="1219200" y="228600"/>
            <a:ext cx="8816195" cy="6400800"/>
          </a:xfrm>
          <a:prstGeom prst="rect">
            <a:avLst/>
          </a:prstGeom>
        </p:spPr>
      </p:pic>
      <p:pic>
        <p:nvPicPr>
          <p:cNvPr id="2" name="Picture 1"/>
          <p:cNvPicPr>
            <a:picLocks noChangeAspect="1"/>
          </p:cNvPicPr>
          <p:nvPr/>
        </p:nvPicPr>
        <p:blipFill>
          <a:blip r:embed="rId4"/>
          <a:stretch>
            <a:fillRect/>
          </a:stretch>
        </p:blipFill>
        <p:spPr>
          <a:xfrm>
            <a:off x="381000" y="457200"/>
            <a:ext cx="10220646" cy="5943600"/>
          </a:xfrm>
          <a:prstGeom prst="rect">
            <a:avLst/>
          </a:prstGeom>
        </p:spPr>
      </p:pic>
      <p:sp>
        <p:nvSpPr>
          <p:cNvPr id="20" name="Rectangle 19">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6248400" y="1524000"/>
            <a:ext cx="2514600" cy="1477328"/>
          </a:xfrm>
          <a:prstGeom prst="rect">
            <a:avLst/>
          </a:prstGeom>
          <a:solidFill>
            <a:schemeClr val="tx2">
              <a:lumMod val="75000"/>
            </a:schemeClr>
          </a:solidFill>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b="1" dirty="0"/>
              <a:t>Select any tab</a:t>
            </a:r>
          </a:p>
          <a:p>
            <a:endParaRPr lang="en-US" b="1" dirty="0"/>
          </a:p>
          <a:p>
            <a:r>
              <a:rPr lang="en-US" dirty="0"/>
              <a:t>Note: the </a:t>
            </a:r>
            <a:r>
              <a:rPr lang="en-US" dirty="0">
                <a:solidFill>
                  <a:srgbClr val="FF0000"/>
                </a:solidFill>
              </a:rPr>
              <a:t>red x</a:t>
            </a:r>
            <a:r>
              <a:rPr lang="en-US" dirty="0"/>
              <a:t> on the tab quickly points you to the failed test parameter</a:t>
            </a:r>
          </a:p>
        </p:txBody>
      </p:sp>
      <p:cxnSp>
        <p:nvCxnSpPr>
          <p:cNvPr id="4" name="Straight Arrow Connector 3"/>
          <p:cNvCxnSpPr>
            <a:endCxn id="23" idx="2"/>
          </p:cNvCxnSpPr>
          <p:nvPr/>
        </p:nvCxnSpPr>
        <p:spPr>
          <a:xfrm flipH="1" flipV="1">
            <a:off x="2569594" y="1128712"/>
            <a:ext cx="4898006" cy="100488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5153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transition="in" filter="fade">
                                      <p:cBhvr>
                                        <p:cTn id="9" dur="300"/>
                                        <p:tgtEl>
                                          <p:spTgt spid="2"/>
                                        </p:tgtEl>
                                      </p:cBhvr>
                                    </p:animEffect>
                                  </p:childTnLst>
                                </p:cTn>
                              </p:par>
                            </p:childTnLst>
                          </p:cTn>
                        </p:par>
                        <p:par>
                          <p:cTn id="10" fill="hold">
                            <p:stCondLst>
                              <p:cond delay="300"/>
                            </p:stCondLst>
                            <p:childTnLst>
                              <p:par>
                                <p:cTn id="11" presetID="1" presetClass="entr" presetSubtype="0" fill="hold" grpId="0" nodeType="afterEffect">
                                  <p:stCondLst>
                                    <p:cond delay="1000"/>
                                  </p:stCondLst>
                                  <p:childTnLst>
                                    <p:set>
                                      <p:cBhvr>
                                        <p:cTn id="12" dur="1" fill="hold">
                                          <p:stCondLst>
                                            <p:cond delay="0"/>
                                          </p:stCondLst>
                                        </p:cTn>
                                        <p:tgtEl>
                                          <p:spTgt spid="17"/>
                                        </p:tgtEl>
                                        <p:attrNameLst>
                                          <p:attrName>style.visibility</p:attrName>
                                        </p:attrNameLst>
                                      </p:cBhvr>
                                      <p:to>
                                        <p:strVal val="visible"/>
                                      </p:to>
                                    </p:set>
                                  </p:childTnLst>
                                </p:cTn>
                              </p:par>
                            </p:childTnLst>
                          </p:cTn>
                        </p:par>
                        <p:par>
                          <p:cTn id="13" fill="hold">
                            <p:stCondLst>
                              <p:cond delay="1300"/>
                            </p:stCondLst>
                            <p:childTnLst>
                              <p:par>
                                <p:cTn id="14" presetID="1"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20" name="Rectangle 19">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19312411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40888113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
        <p:nvSpPr>
          <p:cNvPr id="2" name="TextBox 1"/>
          <p:cNvSpPr txBox="1"/>
          <p:nvPr/>
        </p:nvSpPr>
        <p:spPr>
          <a:xfrm>
            <a:off x="9448800" y="838200"/>
            <a:ext cx="1975541" cy="369332"/>
          </a:xfrm>
          <a:prstGeom prst="rect">
            <a:avLst/>
          </a:prstGeom>
          <a:noFill/>
        </p:spPr>
        <p:txBody>
          <a:bodyPr wrap="none" rtlCol="0">
            <a:spAutoFit/>
          </a:bodyPr>
          <a:lstStyle/>
          <a:p>
            <a:r>
              <a:rPr lang="en-US" dirty="0">
                <a:solidFill>
                  <a:srgbClr val="FF0000"/>
                </a:solidFill>
              </a:rPr>
              <a:t>Test limit exceeded</a:t>
            </a:r>
          </a:p>
        </p:txBody>
      </p:sp>
      <p:cxnSp>
        <p:nvCxnSpPr>
          <p:cNvPr id="4" name="Straight Arrow Connector 3"/>
          <p:cNvCxnSpPr/>
          <p:nvPr/>
        </p:nvCxnSpPr>
        <p:spPr>
          <a:xfrm flipH="1">
            <a:off x="9067800" y="1066800"/>
            <a:ext cx="457200" cy="2286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69003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27622083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24422907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38792841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41278873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20350530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18078044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381000" y="457200"/>
            <a:ext cx="10220646" cy="5943600"/>
          </a:xfrm>
          <a:prstGeom prst="rect">
            <a:avLst/>
          </a:prstGeom>
        </p:spPr>
      </p:pic>
      <p:sp>
        <p:nvSpPr>
          <p:cNvPr id="21" name="Rectangle 20">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9901257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stretch>
            <a:fillRect/>
          </a:stretch>
        </p:blipFill>
        <p:spPr>
          <a:xfrm>
            <a:off x="1219200" y="228600"/>
            <a:ext cx="8816195" cy="6400800"/>
          </a:xfrm>
          <a:prstGeom prst="rect">
            <a:avLst/>
          </a:prstGeom>
        </p:spPr>
      </p:pic>
      <p:sp>
        <p:nvSpPr>
          <p:cNvPr id="10" name="Rectangle 9"/>
          <p:cNvSpPr/>
          <p:nvPr/>
        </p:nvSpPr>
        <p:spPr>
          <a:xfrm>
            <a:off x="4648200" y="5410200"/>
            <a:ext cx="1295400" cy="10668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a:stretch>
            <a:fillRect/>
          </a:stretch>
        </p:blipFill>
        <p:spPr>
          <a:xfrm>
            <a:off x="381000" y="457200"/>
            <a:ext cx="10220646" cy="5943600"/>
          </a:xfrm>
          <a:prstGeom prst="rect">
            <a:avLst/>
          </a:prstGeom>
        </p:spPr>
      </p:pic>
      <p:sp>
        <p:nvSpPr>
          <p:cNvPr id="3" name="Rectangle 2">
            <a:hlinkClick r:id="rId5" action="ppaction://hlinksldjump"/>
            <a:hlinkHover r:id="" action="ppaction://noaction" highlightClick="1"/>
          </p:cNvPr>
          <p:cNvSpPr/>
          <p:nvPr/>
        </p:nvSpPr>
        <p:spPr>
          <a:xfrm>
            <a:off x="450056" y="895471"/>
            <a:ext cx="45720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Click r:id="rId6" action="ppaction://hlinksldjump"/>
            <a:hlinkHover r:id="" action="ppaction://noaction" highlightClick="1"/>
          </p:cNvPr>
          <p:cNvSpPr/>
          <p:nvPr/>
        </p:nvSpPr>
        <p:spPr>
          <a:xfrm>
            <a:off x="903707" y="890830"/>
            <a:ext cx="75005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hlinkClick r:id="rId7" action="ppaction://hlinksldjump"/>
            <a:hlinkHover r:id="" action="ppaction://noaction" highlightClick="1"/>
          </p:cNvPr>
          <p:cNvSpPr/>
          <p:nvPr/>
        </p:nvSpPr>
        <p:spPr>
          <a:xfrm>
            <a:off x="1647990" y="895352"/>
            <a:ext cx="692658"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hlinkClick r:id="rId8" action="ppaction://hlinksldjump"/>
            <a:hlinkHover r:id="" action="ppaction://noaction" highlightClick="1"/>
          </p:cNvPr>
          <p:cNvSpPr/>
          <p:nvPr/>
        </p:nvSpPr>
        <p:spPr>
          <a:xfrm>
            <a:off x="2339284" y="890830"/>
            <a:ext cx="460620"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hlinkClick r:id="rId9" action="ppaction://hlinksldjump"/>
            <a:hlinkHover r:id="" action="ppaction://noaction" highlightClick="1"/>
          </p:cNvPr>
          <p:cNvSpPr/>
          <p:nvPr/>
        </p:nvSpPr>
        <p:spPr>
          <a:xfrm>
            <a:off x="2795604"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hlinkClick r:id="rId10" action="ppaction://hlinksldjump"/>
            <a:hlinkHover r:id="" action="ppaction://noaction" highlightClick="1"/>
          </p:cNvPr>
          <p:cNvSpPr/>
          <p:nvPr/>
        </p:nvSpPr>
        <p:spPr>
          <a:xfrm>
            <a:off x="3390021" y="892968"/>
            <a:ext cx="48411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rId11" action="ppaction://hlinksldjump"/>
            <a:hlinkHover r:id="" action="ppaction://noaction" highlightClick="1"/>
          </p:cNvPr>
          <p:cNvSpPr/>
          <p:nvPr/>
        </p:nvSpPr>
        <p:spPr>
          <a:xfrm>
            <a:off x="3874472" y="892968"/>
            <a:ext cx="59662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rId12" action="ppaction://hlinksldjump"/>
            <a:hlinkHover r:id="" action="ppaction://noaction" highlightClick="1"/>
          </p:cNvPr>
          <p:cNvSpPr/>
          <p:nvPr/>
        </p:nvSpPr>
        <p:spPr>
          <a:xfrm>
            <a:off x="4481211" y="895352"/>
            <a:ext cx="804156"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hlinkClick r:id="rId13" action="ppaction://hlinksldjump"/>
            <a:hlinkHover r:id="" action="ppaction://noaction" highlightClick="1"/>
          </p:cNvPr>
          <p:cNvSpPr/>
          <p:nvPr/>
        </p:nvSpPr>
        <p:spPr>
          <a:xfrm>
            <a:off x="5284907" y="895352"/>
            <a:ext cx="665631"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hlinkClick r:id="rId14" action="ppaction://hlinksldjump"/>
            <a:hlinkHover r:id="" action="ppaction://noaction" highlightClick="1"/>
          </p:cNvPr>
          <p:cNvSpPr/>
          <p:nvPr/>
        </p:nvSpPr>
        <p:spPr>
          <a:xfrm>
            <a:off x="5954481" y="900112"/>
            <a:ext cx="627054"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hlinkClick r:id="rId15" action="ppaction://hlinksldjump"/>
            <a:hlinkHover r:id="" action="ppaction://noaction" highlightClick="1"/>
          </p:cNvPr>
          <p:cNvSpPr/>
          <p:nvPr/>
        </p:nvSpPr>
        <p:spPr>
          <a:xfrm>
            <a:off x="6578603" y="900112"/>
            <a:ext cx="48895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hlinkClick r:id="rId16" action="ppaction://hlinksldjump"/>
            <a:hlinkHover r:id="" action="ppaction://noaction" highlightClick="1"/>
          </p:cNvPr>
          <p:cNvSpPr/>
          <p:nvPr/>
        </p:nvSpPr>
        <p:spPr>
          <a:xfrm>
            <a:off x="7067954" y="892968"/>
            <a:ext cx="672287" cy="2378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hlinkClick r:id="rId17" action="ppaction://hlinksldjump"/>
            <a:hlinkHover r:id="" action="ppaction://noaction" highlightClick="1"/>
          </p:cNvPr>
          <p:cNvSpPr/>
          <p:nvPr/>
        </p:nvSpPr>
        <p:spPr>
          <a:xfrm>
            <a:off x="10163177" y="457200"/>
            <a:ext cx="381000" cy="1616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10896600" y="1447800"/>
            <a:ext cx="914400" cy="646331"/>
          </a:xfrm>
          <a:prstGeom prst="rect">
            <a:avLst/>
          </a:prstGeom>
          <a:noFill/>
        </p:spPr>
        <p:txBody>
          <a:bodyPr wrap="square" rtlCol="0">
            <a:spAutoFit/>
          </a:bodyPr>
          <a:lstStyle/>
          <a:p>
            <a:r>
              <a:rPr lang="en-US" b="1" dirty="0"/>
              <a:t>Select any tab</a:t>
            </a:r>
          </a:p>
        </p:txBody>
      </p:sp>
    </p:spTree>
    <p:extLst>
      <p:ext uri="{BB962C8B-B14F-4D97-AF65-F5344CB8AC3E}">
        <p14:creationId xmlns:p14="http://schemas.microsoft.com/office/powerpoint/2010/main" val="20597771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15327</TotalTime>
  <Words>8213</Words>
  <Application>Microsoft Office PowerPoint</Application>
  <PresentationFormat>Widescreen</PresentationFormat>
  <Paragraphs>1243</Paragraphs>
  <Slides>180</Slides>
  <Notes>38</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180</vt:i4>
      </vt:variant>
    </vt:vector>
  </HeadingPairs>
  <TitlesOfParts>
    <vt:vector size="187" baseType="lpstr">
      <vt:lpstr>Adobe Caslon Pro</vt:lpstr>
      <vt:lpstr>Aharoni</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Deane Horn</dc:creator>
  <cp:lastModifiedBy>Deane Horn</cp:lastModifiedBy>
  <cp:revision>529</cp:revision>
  <dcterms:created xsi:type="dcterms:W3CDTF">2017-03-21T15:02:41Z</dcterms:created>
  <dcterms:modified xsi:type="dcterms:W3CDTF">2017-11-30T12:52:30Z</dcterms:modified>
</cp:coreProperties>
</file>